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728" r:id="rId1"/>
  </p:sldMasterIdLst>
  <p:notesMasterIdLst>
    <p:notesMasterId r:id="rId16"/>
  </p:notesMasterIdLst>
  <p:sldIdLst>
    <p:sldId id="261" r:id="rId2"/>
    <p:sldId id="256" r:id="rId3"/>
    <p:sldId id="268" r:id="rId4"/>
    <p:sldId id="269" r:id="rId5"/>
    <p:sldId id="271" r:id="rId6"/>
    <p:sldId id="260" r:id="rId7"/>
    <p:sldId id="265" r:id="rId8"/>
    <p:sldId id="275" r:id="rId9"/>
    <p:sldId id="274" r:id="rId10"/>
    <p:sldId id="267" r:id="rId11"/>
    <p:sldId id="264" r:id="rId12"/>
    <p:sldId id="272" r:id="rId13"/>
    <p:sldId id="259" r:id="rId14"/>
    <p:sldId id="273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AD1D"/>
    <a:srgbClr val="FF8000"/>
    <a:srgbClr val="988C86"/>
    <a:srgbClr val="AF8D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6"/>
    <p:restoredTop sz="94622"/>
  </p:normalViewPr>
  <p:slideViewPr>
    <p:cSldViewPr snapToGrid="0" snapToObjects="1">
      <p:cViewPr>
        <p:scale>
          <a:sx n="95" d="100"/>
          <a:sy n="95" d="100"/>
        </p:scale>
        <p:origin x="1152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D4B44-3E21-B44A-B6A8-CF456845339B}" type="datetimeFigureOut">
              <a:rPr lang="en-US" smtClean="0"/>
              <a:t>4/24/17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80E0C4-48E7-C44B-B6EF-FCEB70A48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736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D26B-DFC2-4248-8ED0-AD3E108CBDD7}" type="datetime1">
              <a:rPr lang="en-US" smtClean="0"/>
              <a:pPr/>
              <a:t>4/24/17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C003-38E8-486A-9BFD-47E55D87241C}" type="datetime1">
              <a:rPr lang="en-US" smtClean="0"/>
              <a:pPr/>
              <a:t>4/24/17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9EAA3-934B-41DB-B3B1-806F4BE5CC37}" type="datetime1">
              <a:rPr lang="en-US" smtClean="0"/>
              <a:pPr/>
              <a:t>4/24/17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7F932-D99A-4087-BFB1-EA42FAFC8D2C}" type="datetime1">
              <a:rPr lang="en-US" smtClean="0"/>
              <a:pPr/>
              <a:t>4/24/17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96367-2F2B-4F6E-ACF4-15FA13738E10}" type="datetime1">
              <a:rPr lang="en-US" smtClean="0"/>
              <a:pPr/>
              <a:t>4/24/17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3C92-45F4-4C30-810D-4886C1BA69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498D-21C7-408B-8EF5-5B55DEF0BFD5}" type="datetime1">
              <a:rPr lang="en-US" smtClean="0"/>
              <a:pPr/>
              <a:t>4/24/17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B246E-8FD1-42FF-94A4-E4133095C37A}" type="datetime1">
              <a:rPr lang="en-US" smtClean="0"/>
              <a:pPr/>
              <a:t>4/24/17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939D4-B818-4372-B1EE-7CB6D5BBC74A}" type="datetime1">
              <a:rPr lang="en-US" smtClean="0"/>
              <a:pPr/>
              <a:t>4/24/17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E438-4D0D-4834-B658-A90420491D98}" type="datetime1">
              <a:rPr lang="en-US" smtClean="0"/>
              <a:pPr/>
              <a:t>4/24/17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8ADFA-7142-4015-85E6-1712F15FA709}" type="datetime1">
              <a:rPr lang="en-US" smtClean="0"/>
              <a:pPr/>
              <a:t>4/24/17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581E0-D653-4D78-A48F-41D80498BC7E}" type="datetime1">
              <a:rPr lang="en-US" smtClean="0"/>
              <a:pPr/>
              <a:t>4/24/17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8B3AFFF1-9C47-49F0-AE12-AF188F3F4E82}" type="datetime1">
              <a:rPr lang="en-US" smtClean="0"/>
              <a:pPr/>
              <a:t>4/24/17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729" r:id="rId1"/>
    <p:sldLayoutId id="2147484730" r:id="rId2"/>
    <p:sldLayoutId id="2147484731" r:id="rId3"/>
    <p:sldLayoutId id="2147484732" r:id="rId4"/>
    <p:sldLayoutId id="2147484733" r:id="rId5"/>
    <p:sldLayoutId id="2147484734" r:id="rId6"/>
    <p:sldLayoutId id="2147484735" r:id="rId7"/>
    <p:sldLayoutId id="2147484736" r:id="rId8"/>
    <p:sldLayoutId id="2147484737" r:id="rId9"/>
    <p:sldLayoutId id="2147484738" r:id="rId10"/>
    <p:sldLayoutId id="2147484739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hyperlink" Target="https://www.statista.com/statistics/268857/number-of-smart-tv-households-in-the-us/" TargetMode="External"/><Relationship Id="rId5" Type="http://schemas.openxmlformats.org/officeDocument/2006/relationships/hyperlink" Target="https://upload.wikimedia.org/wikipedia/commons/a/a2/British_household_income.jpg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hyperlink" Target="https://youtu.be/V2hxaijuZ6w?t=20s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g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g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87292" cy="302115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292" y="0"/>
            <a:ext cx="4456708" cy="3021157"/>
          </a:xfrm>
          <a:prstGeom prst="rect">
            <a:avLst/>
          </a:prstGeom>
        </p:spPr>
      </p:pic>
      <p:pic>
        <p:nvPicPr>
          <p:cNvPr id="6" name="图片 5" descr="ventana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1157"/>
            <a:ext cx="9144000" cy="383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29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0" y="0"/>
            <a:ext cx="2263257" cy="593361"/>
          </a:xfrm>
        </p:spPr>
        <p:txBody>
          <a:bodyPr>
            <a:normAutofit/>
          </a:bodyPr>
          <a:lstStyle/>
          <a:p>
            <a:r>
              <a:rPr kumimoji="1" lang="en-US" altLang="zh-CN" sz="3200" i="1" dirty="0" smtClean="0">
                <a:solidFill>
                  <a:schemeClr val="tx1"/>
                </a:solidFill>
                <a:latin typeface="Times"/>
                <a:cs typeface="Times"/>
              </a:rPr>
              <a:t>Marketing</a:t>
            </a:r>
            <a:endParaRPr kumimoji="1" lang="zh-CN" altLang="en-US" sz="3200" i="1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6880"/>
            <a:ext cx="5231623" cy="280590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21314" y="2422256"/>
            <a:ext cx="44415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zh-CN" sz="2800" dirty="0" smtClean="0"/>
              <a:t>Potential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Customers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(marketing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size)</a:t>
            </a:r>
          </a:p>
          <a:p>
            <a:pPr marL="285750" indent="-285750">
              <a:buFont typeface="Arial"/>
              <a:buChar char="•"/>
            </a:pPr>
            <a:endParaRPr kumimoji="1" lang="en-US" altLang="zh-CN" sz="2800" dirty="0" smtClean="0"/>
          </a:p>
          <a:p>
            <a:pPr marL="285750" indent="-285750">
              <a:buFont typeface="Arial"/>
              <a:buChar char="•"/>
            </a:pPr>
            <a:r>
              <a:rPr kumimoji="1" lang="en-US" altLang="zh-CN" sz="2800" dirty="0" smtClean="0"/>
              <a:t>Marketing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Growth</a:t>
            </a:r>
          </a:p>
          <a:p>
            <a:pPr marL="285750" indent="-285750">
              <a:buFont typeface="Arial"/>
              <a:buChar char="•"/>
            </a:pPr>
            <a:endParaRPr kumimoji="1" lang="en-US" altLang="zh-CN" sz="2800" dirty="0" smtClean="0"/>
          </a:p>
          <a:p>
            <a:pPr marL="285750" indent="-285750">
              <a:buFont typeface="Arial"/>
              <a:buChar char="•"/>
            </a:pPr>
            <a:endParaRPr kumimoji="1" lang="zh-CN" altLang="en-US" sz="2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85382"/>
            <a:ext cx="5255848" cy="27595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-8702" y="6611779"/>
            <a:ext cx="41088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hlinkClick r:id="rId4"/>
              </a:rPr>
              <a:t>https://www.statista.com/statistics/268857/number-of-smart-tv-households-in-the-us/</a:t>
            </a:r>
            <a:endParaRPr kumimoji="1" lang="zh-CN" altLang="en-US" sz="1000" dirty="0"/>
          </a:p>
        </p:txBody>
      </p:sp>
      <p:sp>
        <p:nvSpPr>
          <p:cNvPr id="8" name="文本框 7"/>
          <p:cNvSpPr txBox="1"/>
          <p:nvPr/>
        </p:nvSpPr>
        <p:spPr>
          <a:xfrm>
            <a:off x="-94130" y="3514863"/>
            <a:ext cx="4101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hlinkClick r:id="rId5"/>
              </a:rPr>
              <a:t>https://upload.wikimedia.org/wikipedia/commons/a/a2/British_household_income.jpg</a:t>
            </a:r>
            <a:endParaRPr kumimoji="1" lang="zh-CN" altLang="en-US" sz="1000" dirty="0"/>
          </a:p>
        </p:txBody>
      </p:sp>
      <p:sp>
        <p:nvSpPr>
          <p:cNvPr id="9" name="文本框 6"/>
          <p:cNvSpPr txBox="1"/>
          <p:nvPr/>
        </p:nvSpPr>
        <p:spPr>
          <a:xfrm>
            <a:off x="1062318" y="3898011"/>
            <a:ext cx="3334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sz="1400" dirty="0" smtClean="0">
                <a:solidFill>
                  <a:schemeClr val="bg1"/>
                </a:solidFill>
              </a:rPr>
              <a:t>Number of household with smart TV </a:t>
            </a:r>
            <a:r>
              <a:rPr kumimoji="1" lang="en-GB" altLang="zh-CN" sz="1400" smtClean="0">
                <a:solidFill>
                  <a:schemeClr val="bg1"/>
                </a:solidFill>
              </a:rPr>
              <a:t>in the U.S.</a:t>
            </a:r>
            <a:r>
              <a:rPr kumimoji="1" lang="en-GB" altLang="zh-CN" sz="1400" smtClean="0">
                <a:solidFill>
                  <a:schemeClr val="bg1"/>
                </a:solidFill>
              </a:rPr>
              <a:t> </a:t>
            </a:r>
            <a:endParaRPr kumimoji="1"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08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1444" y="0"/>
            <a:ext cx="273990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i="1" dirty="0" smtClean="0">
                <a:latin typeface="Times"/>
                <a:cs typeface="Times"/>
              </a:rPr>
              <a:t>Estimated</a:t>
            </a:r>
            <a:r>
              <a:rPr kumimoji="1" lang="zh-CN" altLang="en-US" sz="3200" b="1" i="1" dirty="0" smtClean="0">
                <a:latin typeface="Times"/>
                <a:cs typeface="Times"/>
              </a:rPr>
              <a:t> </a:t>
            </a:r>
            <a:r>
              <a:rPr kumimoji="1" lang="en-US" altLang="zh-CN" sz="3200" b="1" i="1" dirty="0" smtClean="0">
                <a:latin typeface="Times"/>
                <a:cs typeface="Times"/>
              </a:rPr>
              <a:t>cost</a:t>
            </a:r>
            <a:endParaRPr kumimoji="1" lang="zh-CN" altLang="en-US" sz="3200" b="1" i="1" dirty="0">
              <a:latin typeface="Times"/>
              <a:cs typeface="Times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326529"/>
              </p:ext>
            </p:extLst>
          </p:nvPr>
        </p:nvGraphicFramePr>
        <p:xfrm>
          <a:off x="952579" y="1109754"/>
          <a:ext cx="7136780" cy="4650284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4090068"/>
                <a:gridCol w="3046712"/>
              </a:tblGrid>
              <a:tr h="44087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Times"/>
                          <a:cs typeface="Times"/>
                        </a:rPr>
                        <a:t>Objectives</a:t>
                      </a:r>
                      <a:endParaRPr lang="zh-CN" altLang="en-US" dirty="0">
                        <a:latin typeface="Times"/>
                        <a:cs typeface="Times"/>
                      </a:endParaRPr>
                    </a:p>
                  </a:txBody>
                  <a:tcPr>
                    <a:solidFill>
                      <a:srgbClr val="AF8D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Times"/>
                          <a:cs typeface="Times"/>
                        </a:rPr>
                        <a:t>Cost</a:t>
                      </a:r>
                      <a:r>
                        <a:rPr lang="zh-CN" altLang="en-US" dirty="0" smtClean="0">
                          <a:latin typeface="Times"/>
                          <a:cs typeface="Times"/>
                        </a:rPr>
                        <a:t> </a:t>
                      </a:r>
                      <a:endParaRPr lang="zh-CN" altLang="en-US" dirty="0">
                        <a:latin typeface="Times"/>
                        <a:cs typeface="Times"/>
                      </a:endParaRPr>
                    </a:p>
                  </a:txBody>
                  <a:tcPr>
                    <a:solidFill>
                      <a:srgbClr val="AF8D4C"/>
                    </a:solidFill>
                  </a:tcPr>
                </a:tc>
              </a:tr>
              <a:tr h="440871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Times"/>
                          <a:cs typeface="Times"/>
                        </a:rPr>
                        <a:t>Product</a:t>
                      </a:r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Times"/>
                          <a:cs typeface="Times"/>
                        </a:rPr>
                        <a:t>cost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Times"/>
                        <a:cs typeface="Times"/>
                      </a:endParaRPr>
                    </a:p>
                  </a:txBody>
                  <a:tcPr>
                    <a:solidFill>
                      <a:srgbClr val="988C8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>
                          <a:latin typeface="Times"/>
                          <a:cs typeface="Times"/>
                        </a:rPr>
                        <a:t>£</a:t>
                      </a:r>
                      <a:r>
                        <a:rPr lang="zh-CN" altLang="zh-CN" dirty="0" smtClean="0">
                          <a:latin typeface="Times"/>
                          <a:cs typeface="Times"/>
                        </a:rPr>
                        <a:t>37</a:t>
                      </a:r>
                      <a:r>
                        <a:rPr lang="en-US" altLang="zh-CN" dirty="0" smtClean="0">
                          <a:latin typeface="Times"/>
                          <a:cs typeface="Times"/>
                        </a:rPr>
                        <a:t>0</a:t>
                      </a:r>
                      <a:endParaRPr lang="zh-CN" altLang="en-US" dirty="0">
                        <a:solidFill>
                          <a:srgbClr val="988C86"/>
                        </a:solidFill>
                        <a:latin typeface="Times"/>
                        <a:cs typeface="Times"/>
                      </a:endParaRPr>
                    </a:p>
                  </a:txBody>
                  <a:tcPr>
                    <a:solidFill>
                      <a:srgbClr val="988C86"/>
                    </a:solidFill>
                  </a:tcPr>
                </a:tc>
              </a:tr>
              <a:tr h="440871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mes"/>
                          <a:cs typeface="Times"/>
                        </a:rPr>
                        <a:t>Graphic</a:t>
                      </a:r>
                      <a:r>
                        <a:rPr lang="zh-CN" altLang="en-US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CN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mes"/>
                          <a:cs typeface="Times"/>
                        </a:rPr>
                        <a:t>card</a:t>
                      </a:r>
                      <a:r>
                        <a:rPr lang="zh-CN" altLang="en-US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CN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mes"/>
                          <a:cs typeface="Times"/>
                        </a:rPr>
                        <a:t>+</a:t>
                      </a:r>
                      <a:r>
                        <a:rPr lang="zh-CN" altLang="en-US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CN" dirty="0" err="1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mes"/>
                          <a:cs typeface="Times"/>
                        </a:rPr>
                        <a:t>barebone</a:t>
                      </a:r>
                      <a:r>
                        <a:rPr lang="zh-CN" altLang="en-US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CN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mes"/>
                          <a:cs typeface="Times"/>
                        </a:rPr>
                        <a:t>PC</a:t>
                      </a:r>
                      <a:endParaRPr lang="zh-CN" altLang="en-US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Times"/>
                        <a:cs typeface="Time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>
                          <a:latin typeface="Times"/>
                          <a:cs typeface="Times"/>
                        </a:rPr>
                        <a:t>£</a:t>
                      </a:r>
                      <a:r>
                        <a:rPr lang="zh-CN" altLang="en-US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zh-CN" altLang="zh-CN" dirty="0" smtClean="0">
                          <a:latin typeface="Times"/>
                          <a:cs typeface="Times"/>
                        </a:rPr>
                        <a:t>3</a:t>
                      </a:r>
                      <a:r>
                        <a:rPr lang="en-US" altLang="zh-CN" dirty="0" smtClean="0">
                          <a:latin typeface="Times"/>
                          <a:cs typeface="Times"/>
                        </a:rPr>
                        <a:t>00</a:t>
                      </a:r>
                    </a:p>
                  </a:txBody>
                  <a:tcPr/>
                </a:tc>
              </a:tr>
              <a:tr h="440871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mes"/>
                          <a:cs typeface="Times"/>
                        </a:rPr>
                        <a:t>Kinetic</a:t>
                      </a:r>
                      <a:r>
                        <a:rPr lang="zh-CN" altLang="en-US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CN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mes"/>
                          <a:cs typeface="Times"/>
                        </a:rPr>
                        <a:t>sensor</a:t>
                      </a:r>
                      <a:endParaRPr lang="zh-CN" altLang="en-US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Times"/>
                        <a:cs typeface="Time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>
                          <a:latin typeface="Times"/>
                          <a:cs typeface="Times"/>
                        </a:rPr>
                        <a:t>£</a:t>
                      </a:r>
                      <a:r>
                        <a:rPr lang="zh-CN" altLang="en-US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CN" dirty="0" smtClean="0">
                          <a:latin typeface="Times"/>
                          <a:cs typeface="Times"/>
                        </a:rPr>
                        <a:t>15</a:t>
                      </a:r>
                    </a:p>
                  </a:txBody>
                  <a:tcPr/>
                </a:tc>
              </a:tr>
              <a:tr h="440871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mes"/>
                          <a:cs typeface="Times"/>
                        </a:rPr>
                        <a:t>Camera</a:t>
                      </a:r>
                      <a:r>
                        <a:rPr lang="zh-CN" altLang="en-US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mes"/>
                          <a:cs typeface="Times"/>
                        </a:rPr>
                        <a:t> </a:t>
                      </a:r>
                      <a:endParaRPr lang="zh-CN" altLang="en-US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Times"/>
                        <a:cs typeface="Time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>
                          <a:latin typeface="Times"/>
                          <a:cs typeface="Times"/>
                        </a:rPr>
                        <a:t>£</a:t>
                      </a:r>
                      <a:r>
                        <a:rPr lang="zh-CN" altLang="en-US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CN" dirty="0" smtClean="0">
                          <a:latin typeface="Times"/>
                          <a:cs typeface="Times"/>
                        </a:rPr>
                        <a:t>54</a:t>
                      </a:r>
                    </a:p>
                  </a:txBody>
                  <a:tcPr/>
                </a:tc>
              </a:tr>
              <a:tr h="440871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>
                          <a:latin typeface="Times"/>
                          <a:cs typeface="Times"/>
                        </a:rPr>
                        <a:t>Software</a:t>
                      </a:r>
                      <a:r>
                        <a:rPr lang="zh-CN" altLang="en-US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CN" dirty="0" smtClean="0">
                          <a:latin typeface="Times"/>
                          <a:cs typeface="Times"/>
                        </a:rPr>
                        <a:t>develop</a:t>
                      </a:r>
                      <a:endParaRPr lang="zh-CN" altLang="en-US" dirty="0">
                        <a:latin typeface="Times"/>
                        <a:cs typeface="Time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>
                          <a:latin typeface="Times"/>
                          <a:cs typeface="Times"/>
                        </a:rPr>
                        <a:t>£20,000</a:t>
                      </a:r>
                    </a:p>
                  </a:txBody>
                  <a:tcPr/>
                </a:tc>
              </a:tr>
              <a:tr h="440871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>
                          <a:latin typeface="Times"/>
                          <a:cs typeface="Times"/>
                        </a:rPr>
                        <a:t>Video</a:t>
                      </a:r>
                      <a:r>
                        <a:rPr lang="zh-CN" altLang="en-US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CN" dirty="0" smtClean="0">
                          <a:latin typeface="Times"/>
                          <a:cs typeface="Times"/>
                        </a:rPr>
                        <a:t>shooting</a:t>
                      </a:r>
                      <a:r>
                        <a:rPr lang="zh-CN" altLang="en-US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CN" dirty="0" smtClean="0">
                          <a:latin typeface="Times"/>
                          <a:cs typeface="Times"/>
                        </a:rPr>
                        <a:t>devices</a:t>
                      </a:r>
                      <a:endParaRPr lang="zh-CN" altLang="en-US" dirty="0">
                        <a:latin typeface="Times"/>
                        <a:cs typeface="Time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>
                          <a:latin typeface="Times"/>
                          <a:cs typeface="Times"/>
                        </a:rPr>
                        <a:t>£10,000</a:t>
                      </a:r>
                    </a:p>
                  </a:txBody>
                  <a:tcPr/>
                </a:tc>
              </a:tr>
              <a:tr h="440871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>
                          <a:latin typeface="Times"/>
                          <a:cs typeface="Times"/>
                        </a:rPr>
                        <a:t>Others (Marketing, IP, administration)</a:t>
                      </a:r>
                      <a:endParaRPr lang="zh-CN" altLang="en-US" dirty="0">
                        <a:latin typeface="Times"/>
                        <a:cs typeface="Time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>
                          <a:latin typeface="Times"/>
                          <a:cs typeface="Times"/>
                        </a:rPr>
                        <a:t>£</a:t>
                      </a:r>
                      <a:r>
                        <a:rPr lang="zh-CN" altLang="zh-CN" dirty="0" smtClean="0">
                          <a:latin typeface="Times"/>
                          <a:cs typeface="Times"/>
                        </a:rPr>
                        <a:t>6</a:t>
                      </a:r>
                      <a:r>
                        <a:rPr lang="en-US" altLang="zh-CN" dirty="0" smtClean="0">
                          <a:latin typeface="Times"/>
                          <a:cs typeface="Times"/>
                        </a:rPr>
                        <a:t>0,000</a:t>
                      </a:r>
                    </a:p>
                  </a:txBody>
                  <a:tcPr/>
                </a:tc>
              </a:tr>
              <a:tr h="1123316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 smtClean="0">
                          <a:latin typeface="Times"/>
                          <a:cs typeface="Times"/>
                        </a:rPr>
                        <a:t>Funding</a:t>
                      </a:r>
                      <a:r>
                        <a:rPr lang="zh-CN" altLang="en-US" sz="28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CN" sz="2800" dirty="0" smtClean="0">
                          <a:latin typeface="Times"/>
                          <a:cs typeface="Times"/>
                        </a:rPr>
                        <a:t>required</a:t>
                      </a:r>
                      <a:r>
                        <a:rPr lang="zh-CN" altLang="en-US" sz="28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CN" sz="2800" dirty="0" smtClean="0">
                          <a:latin typeface="Times"/>
                          <a:cs typeface="Times"/>
                        </a:rPr>
                        <a:t>:</a:t>
                      </a:r>
                      <a:r>
                        <a:rPr lang="zh-CN" altLang="en-US" sz="28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CN" sz="2800" dirty="0" smtClean="0">
                          <a:latin typeface="Times"/>
                          <a:cs typeface="Times"/>
                        </a:rPr>
                        <a:t>£100,000</a:t>
                      </a:r>
                      <a:endParaRPr kumimoji="1" lang="zh-CN" altLang="en-US" sz="2800" dirty="0" smtClean="0">
                        <a:latin typeface="Times"/>
                        <a:cs typeface="Times"/>
                      </a:endParaRPr>
                    </a:p>
                    <a:p>
                      <a:pPr algn="ctr"/>
                      <a:endParaRPr lang="zh-CN" altLang="en-US" sz="2800" dirty="0">
                        <a:latin typeface="Times"/>
                        <a:cs typeface="Time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zh-CN" dirty="0" smtClean="0">
                        <a:latin typeface="Times"/>
                        <a:cs typeface="Time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684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36082" y="831502"/>
            <a:ext cx="8860495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>
                <a:solidFill>
                  <a:srgbClr val="DAAD1D"/>
                </a:solidFill>
                <a:latin typeface="Times"/>
                <a:cs typeface="Times"/>
              </a:rPr>
              <a:t>Initial</a:t>
            </a:r>
            <a:r>
              <a:rPr kumimoji="1" lang="zh-CN" altLang="en-US" sz="2800" dirty="0" smtClean="0">
                <a:solidFill>
                  <a:srgbClr val="DAAD1D"/>
                </a:solidFill>
                <a:latin typeface="Times"/>
                <a:cs typeface="Times"/>
              </a:rPr>
              <a:t> </a:t>
            </a:r>
            <a:r>
              <a:rPr kumimoji="1" lang="en-US" altLang="zh-CN" sz="2800" dirty="0" smtClean="0">
                <a:solidFill>
                  <a:srgbClr val="DAAD1D"/>
                </a:solidFill>
                <a:latin typeface="Times"/>
                <a:cs typeface="Times"/>
              </a:rPr>
              <a:t>shipment</a:t>
            </a:r>
            <a:r>
              <a:rPr kumimoji="1" lang="zh-CN" altLang="en-US" sz="2800" dirty="0" smtClean="0">
                <a:solidFill>
                  <a:srgbClr val="DAAD1D"/>
                </a:solidFill>
                <a:latin typeface="Times"/>
                <a:cs typeface="Times"/>
              </a:rPr>
              <a:t> </a:t>
            </a:r>
            <a:r>
              <a:rPr kumimoji="1" lang="en-US" altLang="zh-CN" sz="2800" dirty="0" smtClean="0">
                <a:solidFill>
                  <a:srgbClr val="DAAD1D"/>
                </a:solidFill>
                <a:latin typeface="Times"/>
                <a:cs typeface="Times"/>
              </a:rPr>
              <a:t>of</a:t>
            </a:r>
            <a:r>
              <a:rPr kumimoji="1" lang="zh-CN" altLang="en-US" sz="2800" dirty="0" smtClean="0">
                <a:solidFill>
                  <a:srgbClr val="DAAD1D"/>
                </a:solidFill>
                <a:latin typeface="Times"/>
                <a:cs typeface="Times"/>
              </a:rPr>
              <a:t> </a:t>
            </a:r>
            <a:r>
              <a:rPr kumimoji="1" lang="en-US" altLang="zh-CN" sz="2800" dirty="0" smtClean="0">
                <a:solidFill>
                  <a:srgbClr val="DAAD1D"/>
                </a:solidFill>
                <a:latin typeface="Times"/>
                <a:cs typeface="Times"/>
              </a:rPr>
              <a:t>machines</a:t>
            </a:r>
          </a:p>
          <a:p>
            <a:r>
              <a:rPr kumimoji="1" lang="zh-CN" altLang="zh-CN" sz="2800" dirty="0">
                <a:solidFill>
                  <a:srgbClr val="DAAD1D"/>
                </a:solidFill>
                <a:latin typeface="Times"/>
                <a:cs typeface="Times"/>
              </a:rPr>
              <a:t> </a:t>
            </a:r>
            <a:r>
              <a:rPr kumimoji="1" lang="zh-CN" altLang="en-US" sz="2800" dirty="0" smtClean="0">
                <a:solidFill>
                  <a:srgbClr val="DAAD1D"/>
                </a:solidFill>
                <a:latin typeface="Times"/>
                <a:cs typeface="Times"/>
              </a:rPr>
              <a:t>                                          </a:t>
            </a:r>
            <a:r>
              <a:rPr kumimoji="1" lang="en-US" altLang="zh-CN" sz="2800" dirty="0" smtClean="0">
                <a:solidFill>
                  <a:srgbClr val="DAAD1D"/>
                </a:solidFill>
                <a:latin typeface="Times"/>
                <a:cs typeface="Times"/>
              </a:rPr>
              <a:t>=</a:t>
            </a:r>
            <a:r>
              <a:rPr kumimoji="1" lang="zh-CN" altLang="en-US" sz="2800" dirty="0" smtClean="0">
                <a:solidFill>
                  <a:srgbClr val="DAAD1D"/>
                </a:solidFill>
                <a:latin typeface="Times"/>
                <a:cs typeface="Times"/>
              </a:rPr>
              <a:t> </a:t>
            </a:r>
            <a:r>
              <a:rPr lang="en-US" altLang="zh-CN" sz="2800" dirty="0" smtClean="0">
                <a:solidFill>
                  <a:srgbClr val="DAAD1D"/>
                </a:solidFill>
                <a:latin typeface="Times"/>
                <a:cs typeface="Times"/>
              </a:rPr>
              <a:t>£ </a:t>
            </a:r>
            <a:r>
              <a:rPr kumimoji="1" lang="en-US" altLang="zh-CN" sz="2800" dirty="0" smtClean="0">
                <a:solidFill>
                  <a:srgbClr val="DAAD1D"/>
                </a:solidFill>
                <a:latin typeface="Times"/>
                <a:cs typeface="Times"/>
              </a:rPr>
              <a:t>70,000</a:t>
            </a:r>
            <a:r>
              <a:rPr kumimoji="1" lang="zh-CN" altLang="en-US" sz="2800" dirty="0" smtClean="0">
                <a:solidFill>
                  <a:srgbClr val="DAAD1D"/>
                </a:solidFill>
                <a:latin typeface="Times"/>
                <a:cs typeface="Times"/>
              </a:rPr>
              <a:t> </a:t>
            </a:r>
            <a:r>
              <a:rPr kumimoji="1" lang="en-US" altLang="zh-CN" sz="2800" dirty="0" smtClean="0">
                <a:solidFill>
                  <a:srgbClr val="DAAD1D"/>
                </a:solidFill>
                <a:latin typeface="Times"/>
                <a:cs typeface="Times"/>
              </a:rPr>
              <a:t>/</a:t>
            </a:r>
            <a:r>
              <a:rPr kumimoji="1" lang="zh-CN" altLang="en-US" sz="2800" dirty="0" smtClean="0">
                <a:solidFill>
                  <a:srgbClr val="DAAD1D"/>
                </a:solidFill>
                <a:latin typeface="Times"/>
                <a:cs typeface="Times"/>
              </a:rPr>
              <a:t> </a:t>
            </a:r>
            <a:r>
              <a:rPr lang="en-US" altLang="zh-CN" sz="2800" dirty="0" smtClean="0">
                <a:solidFill>
                  <a:srgbClr val="DAAD1D"/>
                </a:solidFill>
                <a:latin typeface="Times"/>
                <a:cs typeface="Times"/>
              </a:rPr>
              <a:t>£</a:t>
            </a:r>
            <a:r>
              <a:rPr lang="zh-CN" altLang="en-US" sz="2800" dirty="0" smtClean="0">
                <a:solidFill>
                  <a:srgbClr val="DAAD1D"/>
                </a:solidFill>
                <a:latin typeface="Times"/>
                <a:cs typeface="Times"/>
              </a:rPr>
              <a:t> </a:t>
            </a:r>
            <a:r>
              <a:rPr kumimoji="1" lang="en-US" altLang="zh-CN" sz="2800" dirty="0" smtClean="0">
                <a:solidFill>
                  <a:srgbClr val="DAAD1D"/>
                </a:solidFill>
                <a:latin typeface="Times"/>
                <a:cs typeface="Times"/>
              </a:rPr>
              <a:t>370</a:t>
            </a:r>
          </a:p>
          <a:p>
            <a:r>
              <a:rPr kumimoji="1" lang="zh-CN" altLang="zh-CN" sz="2800" dirty="0">
                <a:solidFill>
                  <a:srgbClr val="DAAD1D"/>
                </a:solidFill>
                <a:latin typeface="Times"/>
                <a:cs typeface="Times"/>
              </a:rPr>
              <a:t> </a:t>
            </a:r>
            <a:r>
              <a:rPr kumimoji="1" lang="zh-CN" altLang="en-US" sz="2800" dirty="0" smtClean="0">
                <a:solidFill>
                  <a:srgbClr val="DAAD1D"/>
                </a:solidFill>
                <a:latin typeface="Times"/>
                <a:cs typeface="Times"/>
              </a:rPr>
              <a:t>                                          </a:t>
            </a:r>
            <a:r>
              <a:rPr kumimoji="1" lang="en-US" altLang="zh-CN" sz="2800" dirty="0" smtClean="0">
                <a:solidFill>
                  <a:srgbClr val="DAAD1D"/>
                </a:solidFill>
                <a:latin typeface="Times"/>
                <a:cs typeface="Times"/>
              </a:rPr>
              <a:t>=</a:t>
            </a:r>
            <a:r>
              <a:rPr kumimoji="1" lang="zh-CN" altLang="en-US" sz="2800" dirty="0" smtClean="0">
                <a:solidFill>
                  <a:srgbClr val="DAAD1D"/>
                </a:solidFill>
                <a:latin typeface="Times"/>
                <a:cs typeface="Times"/>
              </a:rPr>
              <a:t> </a:t>
            </a:r>
            <a:r>
              <a:rPr lang="en-US" altLang="zh-CN" sz="2800" dirty="0" smtClean="0">
                <a:solidFill>
                  <a:srgbClr val="DAAD1D"/>
                </a:solidFill>
                <a:latin typeface="Times"/>
                <a:cs typeface="Times"/>
              </a:rPr>
              <a:t>189</a:t>
            </a:r>
          </a:p>
          <a:p>
            <a:endParaRPr kumimoji="1" lang="en-US" altLang="zh-CN" sz="2800" dirty="0" smtClean="0">
              <a:solidFill>
                <a:srgbClr val="DAAD1D"/>
              </a:solidFill>
              <a:latin typeface="Times"/>
              <a:cs typeface="Times"/>
            </a:endParaRPr>
          </a:p>
          <a:p>
            <a:r>
              <a:rPr kumimoji="1" lang="zh-CN" altLang="en-US" sz="2800" dirty="0" smtClean="0">
                <a:solidFill>
                  <a:srgbClr val="DAAD1D"/>
                </a:solidFill>
                <a:latin typeface="Times"/>
                <a:cs typeface="Times"/>
              </a:rPr>
              <a:t>                        </a:t>
            </a:r>
            <a:r>
              <a:rPr kumimoji="1" lang="en-US" altLang="zh-CN" sz="2800" dirty="0" smtClean="0">
                <a:solidFill>
                  <a:srgbClr val="DAAD1D"/>
                </a:solidFill>
                <a:latin typeface="Times"/>
                <a:cs typeface="Times"/>
              </a:rPr>
              <a:t>Net</a:t>
            </a:r>
            <a:r>
              <a:rPr kumimoji="1" lang="zh-CN" altLang="en-US" sz="2800" dirty="0" smtClean="0">
                <a:solidFill>
                  <a:srgbClr val="DAAD1D"/>
                </a:solidFill>
                <a:latin typeface="Times"/>
                <a:cs typeface="Times"/>
              </a:rPr>
              <a:t> </a:t>
            </a:r>
            <a:r>
              <a:rPr kumimoji="1" lang="en-US" altLang="zh-CN" sz="2800" dirty="0" smtClean="0">
                <a:solidFill>
                  <a:srgbClr val="DAAD1D"/>
                </a:solidFill>
                <a:latin typeface="Times"/>
                <a:cs typeface="Times"/>
              </a:rPr>
              <a:t>profit</a:t>
            </a:r>
          </a:p>
          <a:p>
            <a:r>
              <a:rPr kumimoji="1" lang="zh-CN" altLang="zh-CN" sz="2800" dirty="0">
                <a:solidFill>
                  <a:srgbClr val="DAAD1D"/>
                </a:solidFill>
                <a:latin typeface="Times"/>
                <a:cs typeface="Times"/>
              </a:rPr>
              <a:t> </a:t>
            </a:r>
            <a:r>
              <a:rPr kumimoji="1" lang="zh-CN" altLang="en-US" sz="2800" dirty="0" smtClean="0">
                <a:solidFill>
                  <a:srgbClr val="DAAD1D"/>
                </a:solidFill>
                <a:latin typeface="Times"/>
                <a:cs typeface="Times"/>
              </a:rPr>
              <a:t>                                          </a:t>
            </a:r>
            <a:r>
              <a:rPr kumimoji="1" lang="en-US" altLang="zh-CN" sz="2800" dirty="0" smtClean="0">
                <a:solidFill>
                  <a:srgbClr val="DAAD1D"/>
                </a:solidFill>
                <a:latin typeface="Times"/>
                <a:cs typeface="Times"/>
              </a:rPr>
              <a:t>=</a:t>
            </a:r>
            <a:r>
              <a:rPr kumimoji="1" lang="zh-CN" altLang="en-US" sz="2800" dirty="0" smtClean="0">
                <a:solidFill>
                  <a:srgbClr val="DAAD1D"/>
                </a:solidFill>
                <a:latin typeface="Times"/>
                <a:cs typeface="Times"/>
              </a:rPr>
              <a:t> </a:t>
            </a:r>
            <a:r>
              <a:rPr lang="en-US" altLang="zh-CN" sz="2800" dirty="0">
                <a:solidFill>
                  <a:srgbClr val="DAAD1D"/>
                </a:solidFill>
                <a:latin typeface="Times"/>
                <a:cs typeface="Times"/>
              </a:rPr>
              <a:t>£ </a:t>
            </a:r>
            <a:r>
              <a:rPr kumimoji="1" lang="zh-CN" altLang="zh-CN" sz="2800" dirty="0" smtClean="0">
                <a:solidFill>
                  <a:srgbClr val="DAAD1D"/>
                </a:solidFill>
                <a:latin typeface="Times"/>
                <a:cs typeface="Times"/>
              </a:rPr>
              <a:t>(</a:t>
            </a:r>
            <a:r>
              <a:rPr kumimoji="1" lang="en-US" altLang="zh-CN" sz="2800" dirty="0" smtClean="0">
                <a:solidFill>
                  <a:srgbClr val="DAAD1D"/>
                </a:solidFill>
                <a:latin typeface="Times"/>
                <a:cs typeface="Times"/>
              </a:rPr>
              <a:t>400-370)</a:t>
            </a:r>
            <a:r>
              <a:rPr kumimoji="1" lang="zh-CN" altLang="en-US" sz="2800" dirty="0" smtClean="0">
                <a:solidFill>
                  <a:srgbClr val="DAAD1D"/>
                </a:solidFill>
                <a:latin typeface="Times"/>
                <a:cs typeface="Times"/>
              </a:rPr>
              <a:t> * </a:t>
            </a:r>
            <a:r>
              <a:rPr kumimoji="1" lang="en-US" altLang="zh-CN" sz="2800" dirty="0" smtClean="0">
                <a:solidFill>
                  <a:srgbClr val="DAAD1D"/>
                </a:solidFill>
                <a:latin typeface="Times"/>
                <a:cs typeface="Times"/>
              </a:rPr>
              <a:t>189</a:t>
            </a:r>
            <a:r>
              <a:rPr kumimoji="1" lang="zh-CN" altLang="en-US" sz="2800" dirty="0" smtClean="0">
                <a:solidFill>
                  <a:srgbClr val="DAAD1D"/>
                </a:solidFill>
                <a:latin typeface="Times"/>
                <a:cs typeface="Times"/>
              </a:rPr>
              <a:t> </a:t>
            </a:r>
            <a:endParaRPr kumimoji="1" lang="en-US" altLang="zh-CN" sz="2800" dirty="0" smtClean="0">
              <a:solidFill>
                <a:srgbClr val="DAAD1D"/>
              </a:solidFill>
              <a:latin typeface="Times"/>
              <a:cs typeface="Times"/>
            </a:endParaRPr>
          </a:p>
          <a:p>
            <a:r>
              <a:rPr kumimoji="1" lang="zh-CN" altLang="zh-CN" sz="2800" dirty="0">
                <a:solidFill>
                  <a:srgbClr val="DAAD1D"/>
                </a:solidFill>
                <a:latin typeface="Times"/>
                <a:cs typeface="Times"/>
              </a:rPr>
              <a:t> </a:t>
            </a:r>
            <a:r>
              <a:rPr kumimoji="1" lang="zh-CN" altLang="en-US" sz="2800" dirty="0" smtClean="0">
                <a:solidFill>
                  <a:srgbClr val="DAAD1D"/>
                </a:solidFill>
                <a:latin typeface="Times"/>
                <a:cs typeface="Times"/>
              </a:rPr>
              <a:t>                                          </a:t>
            </a:r>
            <a:r>
              <a:rPr kumimoji="1" lang="en-US" altLang="zh-CN" sz="2800" dirty="0" smtClean="0">
                <a:solidFill>
                  <a:srgbClr val="DAAD1D"/>
                </a:solidFill>
                <a:latin typeface="Times"/>
                <a:cs typeface="Times"/>
              </a:rPr>
              <a:t>=</a:t>
            </a:r>
            <a:r>
              <a:rPr kumimoji="1" lang="zh-CN" altLang="en-US" sz="2800" dirty="0" smtClean="0">
                <a:solidFill>
                  <a:srgbClr val="DAAD1D"/>
                </a:solidFill>
                <a:latin typeface="Times"/>
                <a:cs typeface="Times"/>
              </a:rPr>
              <a:t> </a:t>
            </a:r>
            <a:r>
              <a:rPr lang="en-US" altLang="zh-CN" sz="2800" dirty="0" smtClean="0">
                <a:solidFill>
                  <a:srgbClr val="DAAD1D"/>
                </a:solidFill>
                <a:latin typeface="Times"/>
                <a:cs typeface="Times"/>
              </a:rPr>
              <a:t>£</a:t>
            </a:r>
            <a:r>
              <a:rPr lang="zh-CN" altLang="en-US" sz="2800" dirty="0" smtClean="0">
                <a:solidFill>
                  <a:srgbClr val="DAAD1D"/>
                </a:solidFill>
                <a:latin typeface="Times"/>
                <a:cs typeface="Times"/>
              </a:rPr>
              <a:t> </a:t>
            </a:r>
            <a:r>
              <a:rPr kumimoji="1" lang="en-US" altLang="zh-CN" sz="2800" dirty="0" smtClean="0">
                <a:solidFill>
                  <a:srgbClr val="DAAD1D"/>
                </a:solidFill>
                <a:latin typeface="Times"/>
                <a:cs typeface="Times"/>
              </a:rPr>
              <a:t>5675</a:t>
            </a:r>
          </a:p>
          <a:p>
            <a:endParaRPr kumimoji="1" lang="en-US" altLang="zh-CN" sz="2800" dirty="0" smtClean="0">
              <a:solidFill>
                <a:srgbClr val="DAAD1D"/>
              </a:solidFill>
              <a:latin typeface="Times"/>
              <a:cs typeface="Times"/>
            </a:endParaRPr>
          </a:p>
          <a:p>
            <a:r>
              <a:rPr kumimoji="1" lang="en-US" altLang="zh-CN" sz="2800" dirty="0" smtClean="0">
                <a:solidFill>
                  <a:srgbClr val="DAAD1D"/>
                </a:solidFill>
                <a:latin typeface="Times"/>
                <a:cs typeface="Times"/>
              </a:rPr>
              <a:t>Number</a:t>
            </a:r>
            <a:r>
              <a:rPr kumimoji="1" lang="zh-CN" altLang="en-US" sz="2800" dirty="0" smtClean="0">
                <a:solidFill>
                  <a:srgbClr val="DAAD1D"/>
                </a:solidFill>
                <a:latin typeface="Times"/>
                <a:cs typeface="Times"/>
              </a:rPr>
              <a:t> </a:t>
            </a:r>
            <a:r>
              <a:rPr kumimoji="1" lang="en-US" altLang="zh-CN" sz="2800" dirty="0" smtClean="0">
                <a:solidFill>
                  <a:srgbClr val="DAAD1D"/>
                </a:solidFill>
                <a:latin typeface="Times"/>
                <a:cs typeface="Times"/>
              </a:rPr>
              <a:t>of</a:t>
            </a:r>
            <a:r>
              <a:rPr kumimoji="1" lang="zh-CN" altLang="en-US" sz="2800" dirty="0" smtClean="0">
                <a:solidFill>
                  <a:srgbClr val="DAAD1D"/>
                </a:solidFill>
                <a:latin typeface="Times"/>
                <a:cs typeface="Times"/>
              </a:rPr>
              <a:t> </a:t>
            </a:r>
            <a:r>
              <a:rPr kumimoji="1" lang="en-US" altLang="zh-CN" sz="2800" dirty="0" smtClean="0">
                <a:solidFill>
                  <a:srgbClr val="DAAD1D"/>
                </a:solidFill>
                <a:latin typeface="Times"/>
                <a:cs typeface="Times"/>
              </a:rPr>
              <a:t>machines</a:t>
            </a:r>
            <a:r>
              <a:rPr kumimoji="1" lang="zh-CN" altLang="en-US" sz="2800" dirty="0" smtClean="0">
                <a:solidFill>
                  <a:srgbClr val="DAAD1D"/>
                </a:solidFill>
                <a:latin typeface="Times"/>
                <a:cs typeface="Times"/>
              </a:rPr>
              <a:t> </a:t>
            </a:r>
            <a:r>
              <a:rPr kumimoji="1" lang="en-US" altLang="zh-CN" sz="2800" dirty="0" smtClean="0">
                <a:solidFill>
                  <a:srgbClr val="DAAD1D"/>
                </a:solidFill>
                <a:latin typeface="Times"/>
                <a:cs typeface="Times"/>
              </a:rPr>
              <a:t>needed</a:t>
            </a:r>
            <a:r>
              <a:rPr kumimoji="1" lang="zh-CN" altLang="en-US" sz="2800" dirty="0" smtClean="0">
                <a:solidFill>
                  <a:srgbClr val="DAAD1D"/>
                </a:solidFill>
                <a:latin typeface="Times"/>
                <a:cs typeface="Times"/>
              </a:rPr>
              <a:t> </a:t>
            </a:r>
            <a:endParaRPr kumimoji="1" lang="en-US" altLang="zh-CN" sz="2800" dirty="0" smtClean="0">
              <a:solidFill>
                <a:srgbClr val="DAAD1D"/>
              </a:solidFill>
              <a:latin typeface="Times"/>
              <a:cs typeface="Times"/>
            </a:endParaRPr>
          </a:p>
          <a:p>
            <a:r>
              <a:rPr kumimoji="1" lang="zh-CN" altLang="zh-CN" sz="2800" dirty="0">
                <a:solidFill>
                  <a:srgbClr val="DAAD1D"/>
                </a:solidFill>
                <a:latin typeface="Times"/>
                <a:cs typeface="Times"/>
              </a:rPr>
              <a:t> </a:t>
            </a:r>
            <a:r>
              <a:rPr kumimoji="1" lang="zh-CN" altLang="en-US" sz="2800" dirty="0" smtClean="0">
                <a:solidFill>
                  <a:srgbClr val="DAAD1D"/>
                </a:solidFill>
                <a:latin typeface="Times"/>
                <a:cs typeface="Times"/>
              </a:rPr>
              <a:t>                                          </a:t>
            </a:r>
            <a:r>
              <a:rPr kumimoji="1" lang="en-US" altLang="zh-CN" sz="2800" dirty="0" smtClean="0">
                <a:solidFill>
                  <a:srgbClr val="DAAD1D"/>
                </a:solidFill>
                <a:latin typeface="Times"/>
                <a:cs typeface="Times"/>
              </a:rPr>
              <a:t>=</a:t>
            </a:r>
            <a:r>
              <a:rPr kumimoji="1" lang="zh-CN" altLang="en-US" sz="2800" dirty="0" smtClean="0">
                <a:solidFill>
                  <a:srgbClr val="DAAD1D"/>
                </a:solidFill>
                <a:latin typeface="Times"/>
                <a:cs typeface="Times"/>
              </a:rPr>
              <a:t> </a:t>
            </a:r>
            <a:r>
              <a:rPr kumimoji="1" lang="en-US" altLang="zh-CN" sz="2800" dirty="0" smtClean="0">
                <a:solidFill>
                  <a:srgbClr val="DAAD1D"/>
                </a:solidFill>
                <a:latin typeface="Times"/>
                <a:cs typeface="Times"/>
              </a:rPr>
              <a:t>(</a:t>
            </a:r>
            <a:r>
              <a:rPr kumimoji="1" lang="zh-CN" altLang="en-US" sz="2800" dirty="0" smtClean="0">
                <a:solidFill>
                  <a:srgbClr val="DAAD1D"/>
                </a:solidFill>
                <a:latin typeface="Times"/>
                <a:cs typeface="Times"/>
              </a:rPr>
              <a:t> </a:t>
            </a:r>
            <a:r>
              <a:rPr lang="en-US" altLang="zh-CN" sz="2800" dirty="0" smtClean="0">
                <a:solidFill>
                  <a:srgbClr val="DAAD1D"/>
                </a:solidFill>
                <a:latin typeface="Times"/>
                <a:cs typeface="Times"/>
              </a:rPr>
              <a:t>£</a:t>
            </a:r>
            <a:r>
              <a:rPr kumimoji="1" lang="en-US" altLang="zh-CN" sz="2800" dirty="0" smtClean="0">
                <a:solidFill>
                  <a:srgbClr val="DAAD1D"/>
                </a:solidFill>
                <a:latin typeface="Times"/>
                <a:cs typeface="Times"/>
              </a:rPr>
              <a:t>30,000</a:t>
            </a:r>
            <a:r>
              <a:rPr kumimoji="1" lang="zh-CN" altLang="en-US" sz="2800" dirty="0" smtClean="0">
                <a:solidFill>
                  <a:srgbClr val="DAAD1D"/>
                </a:solidFill>
                <a:latin typeface="Times"/>
                <a:cs typeface="Times"/>
              </a:rPr>
              <a:t> </a:t>
            </a:r>
            <a:r>
              <a:rPr kumimoji="1" lang="en-US" altLang="zh-CN" sz="2800" dirty="0" smtClean="0">
                <a:solidFill>
                  <a:srgbClr val="DAAD1D"/>
                </a:solidFill>
                <a:latin typeface="Times"/>
                <a:cs typeface="Times"/>
              </a:rPr>
              <a:t>/</a:t>
            </a:r>
            <a:r>
              <a:rPr kumimoji="1" lang="zh-CN" altLang="en-US" sz="2800" dirty="0" smtClean="0">
                <a:solidFill>
                  <a:srgbClr val="DAAD1D"/>
                </a:solidFill>
                <a:latin typeface="Times"/>
                <a:cs typeface="Times"/>
              </a:rPr>
              <a:t> </a:t>
            </a:r>
            <a:r>
              <a:rPr lang="en-US" altLang="zh-CN" sz="2800" dirty="0">
                <a:solidFill>
                  <a:srgbClr val="DAAD1D"/>
                </a:solidFill>
                <a:latin typeface="Times"/>
                <a:cs typeface="Times"/>
              </a:rPr>
              <a:t>£</a:t>
            </a:r>
            <a:r>
              <a:rPr kumimoji="1" lang="zh-CN" altLang="zh-CN" sz="2800" dirty="0" smtClean="0">
                <a:solidFill>
                  <a:srgbClr val="DAAD1D"/>
                </a:solidFill>
                <a:latin typeface="Times"/>
                <a:cs typeface="Times"/>
              </a:rPr>
              <a:t>5</a:t>
            </a:r>
            <a:r>
              <a:rPr kumimoji="1" lang="en-US" altLang="zh-CN" sz="2800" dirty="0" smtClean="0">
                <a:solidFill>
                  <a:srgbClr val="DAAD1D"/>
                </a:solidFill>
                <a:latin typeface="Times"/>
                <a:cs typeface="Times"/>
              </a:rPr>
              <a:t>675</a:t>
            </a:r>
            <a:r>
              <a:rPr kumimoji="1" lang="zh-CN" altLang="en-US" sz="2800" dirty="0" smtClean="0">
                <a:solidFill>
                  <a:srgbClr val="DAAD1D"/>
                </a:solidFill>
                <a:latin typeface="Times"/>
                <a:cs typeface="Times"/>
              </a:rPr>
              <a:t> </a:t>
            </a:r>
            <a:r>
              <a:rPr kumimoji="1" lang="en-US" altLang="zh-CN" sz="2800" dirty="0" smtClean="0">
                <a:solidFill>
                  <a:srgbClr val="DAAD1D"/>
                </a:solidFill>
                <a:latin typeface="Times"/>
                <a:cs typeface="Times"/>
              </a:rPr>
              <a:t>)</a:t>
            </a:r>
            <a:r>
              <a:rPr kumimoji="1" lang="zh-CN" altLang="en-US" sz="2800" dirty="0" smtClean="0">
                <a:solidFill>
                  <a:srgbClr val="DAAD1D"/>
                </a:solidFill>
                <a:latin typeface="Times"/>
                <a:cs typeface="Times"/>
              </a:rPr>
              <a:t> * </a:t>
            </a:r>
            <a:r>
              <a:rPr kumimoji="1" lang="en-US" altLang="zh-CN" sz="2800" dirty="0" smtClean="0">
                <a:solidFill>
                  <a:srgbClr val="DAAD1D"/>
                </a:solidFill>
                <a:latin typeface="Times"/>
                <a:cs typeface="Times"/>
              </a:rPr>
              <a:t>189</a:t>
            </a:r>
            <a:r>
              <a:rPr kumimoji="1" lang="zh-CN" altLang="en-US" sz="2800" dirty="0" smtClean="0">
                <a:solidFill>
                  <a:srgbClr val="DAAD1D"/>
                </a:solidFill>
                <a:latin typeface="Times"/>
                <a:cs typeface="Times"/>
              </a:rPr>
              <a:t> </a:t>
            </a:r>
            <a:endParaRPr kumimoji="1" lang="en-US" altLang="zh-CN" sz="2800" dirty="0" smtClean="0">
              <a:solidFill>
                <a:srgbClr val="DAAD1D"/>
              </a:solidFill>
              <a:latin typeface="Times"/>
              <a:cs typeface="Times"/>
            </a:endParaRPr>
          </a:p>
          <a:p>
            <a:r>
              <a:rPr kumimoji="1" lang="zh-CN" altLang="zh-CN" sz="2800" dirty="0">
                <a:solidFill>
                  <a:srgbClr val="DAAD1D"/>
                </a:solidFill>
                <a:latin typeface="Times"/>
                <a:cs typeface="Times"/>
              </a:rPr>
              <a:t> </a:t>
            </a:r>
            <a:r>
              <a:rPr kumimoji="1" lang="zh-CN" altLang="en-US" sz="2800" dirty="0" smtClean="0">
                <a:solidFill>
                  <a:srgbClr val="DAAD1D"/>
                </a:solidFill>
                <a:latin typeface="Times"/>
                <a:cs typeface="Times"/>
              </a:rPr>
              <a:t>                                          </a:t>
            </a:r>
            <a:r>
              <a:rPr kumimoji="1" lang="en-US" altLang="zh-CN" sz="2800" dirty="0" smtClean="0">
                <a:solidFill>
                  <a:srgbClr val="DAAD1D"/>
                </a:solidFill>
                <a:latin typeface="Times"/>
                <a:cs typeface="Times"/>
              </a:rPr>
              <a:t>=</a:t>
            </a:r>
            <a:r>
              <a:rPr kumimoji="1" lang="zh-CN" altLang="en-US" sz="2800" dirty="0" smtClean="0">
                <a:solidFill>
                  <a:srgbClr val="FF8000"/>
                </a:solidFill>
                <a:latin typeface="Times"/>
                <a:cs typeface="Times"/>
              </a:rPr>
              <a:t> </a:t>
            </a:r>
            <a:r>
              <a:rPr kumimoji="1" lang="en-US" altLang="zh-CN" sz="5400" dirty="0" smtClean="0">
                <a:latin typeface="Times"/>
                <a:cs typeface="Times"/>
              </a:rPr>
              <a:t>1000</a:t>
            </a:r>
            <a:r>
              <a:rPr kumimoji="1" lang="zh-CN" altLang="en-US" sz="5400" dirty="0" smtClean="0">
                <a:latin typeface="Times"/>
                <a:cs typeface="Times"/>
              </a:rPr>
              <a:t> </a:t>
            </a:r>
            <a:r>
              <a:rPr kumimoji="1" lang="en-US" altLang="zh-CN" sz="5400" dirty="0" smtClean="0">
                <a:latin typeface="Times"/>
                <a:cs typeface="Times"/>
              </a:rPr>
              <a:t>!</a:t>
            </a:r>
            <a:endParaRPr kumimoji="1" lang="zh-CN" altLang="en-US" sz="540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57577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616261"/>
              </p:ext>
            </p:extLst>
          </p:nvPr>
        </p:nvGraphicFramePr>
        <p:xfrm>
          <a:off x="529211" y="846620"/>
          <a:ext cx="8119600" cy="5775158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059800"/>
                <a:gridCol w="4059800"/>
              </a:tblGrid>
              <a:tr h="59069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latin typeface="Times New Roman"/>
                          <a:cs typeface="Times New Roman"/>
                        </a:rPr>
                        <a:t>Strengths</a:t>
                      </a:r>
                      <a:r>
                        <a:rPr lang="zh-CN" altLang="en-US" sz="2000" b="1" dirty="0" smtClean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endParaRPr lang="zh-CN" altLang="en-US" sz="2000" b="1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latin typeface="Times New Roman"/>
                          <a:cs typeface="Times New Roman"/>
                        </a:rPr>
                        <a:t>Weaknesses</a:t>
                      </a:r>
                      <a:r>
                        <a:rPr lang="zh-CN" altLang="en-US" sz="2000" b="1" dirty="0" smtClean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endParaRPr lang="zh-CN" altLang="en-US" sz="2000" b="1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  <a:tr h="2489330">
                <a:tc>
                  <a:txBody>
                    <a:bodyPr/>
                    <a:lstStyle/>
                    <a:p>
                      <a:pPr marL="0" indent="0" algn="l">
                        <a:buFont typeface="Arial"/>
                        <a:buNone/>
                      </a:pPr>
                      <a:endParaRPr lang="en-US" altLang="zh-CN" sz="2000" b="1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42900" indent="-342900" algn="l">
                        <a:buFont typeface="Arial"/>
                        <a:buChar char="•"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Extensive</a:t>
                      </a:r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applications</a:t>
                      </a:r>
                    </a:p>
                    <a:p>
                      <a:pPr marL="342900" indent="-342900" algn="l">
                        <a:buFont typeface="Arial"/>
                        <a:buChar char="•"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Easy</a:t>
                      </a:r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installation</a:t>
                      </a:r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operation</a:t>
                      </a:r>
                    </a:p>
                    <a:p>
                      <a:pPr marL="342900" indent="-342900" algn="l">
                        <a:buFont typeface="Arial"/>
                        <a:buChar char="•"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Reasonable</a:t>
                      </a:r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price</a:t>
                      </a:r>
                    </a:p>
                    <a:p>
                      <a:pPr marL="342900" indent="-342900" algn="l">
                        <a:buFont typeface="Arial"/>
                        <a:buChar char="•"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Software protected</a:t>
                      </a:r>
                      <a:r>
                        <a:rPr lang="en-US" altLang="zh-CN" sz="2000" b="1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by copyright</a:t>
                      </a:r>
                      <a:endParaRPr lang="en-US" altLang="zh-CN" sz="2000" b="1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42900" indent="-342900" algn="l">
                        <a:buFont typeface="Arial"/>
                        <a:buChar char="•"/>
                      </a:pPr>
                      <a:endParaRPr lang="zh-CN" altLang="en-US" sz="2000" b="1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/>
                        <a:buChar char="•"/>
                      </a:pPr>
                      <a:endParaRPr lang="en-US" altLang="zh-CN" sz="2000" b="1" dirty="0" smtClean="0">
                        <a:solidFill>
                          <a:srgbClr val="FFFFFF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42900" indent="-342900" algn="l">
                        <a:buFont typeface="Arial"/>
                        <a:buChar char="•"/>
                      </a:pPr>
                      <a:r>
                        <a:rPr lang="en-US" altLang="zh-CN" sz="2000" b="1" dirty="0" smtClean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Kinetic</a:t>
                      </a:r>
                      <a:r>
                        <a:rPr lang="zh-CN" altLang="en-US" sz="2000" b="1" dirty="0" smtClean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2000" b="1" dirty="0" smtClean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sensor</a:t>
                      </a:r>
                      <a:r>
                        <a:rPr lang="zh-CN" altLang="en-US" sz="2000" b="1" dirty="0" smtClean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2000" b="1" dirty="0" smtClean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is</a:t>
                      </a:r>
                      <a:r>
                        <a:rPr lang="zh-CN" altLang="en-US" sz="2000" b="1" dirty="0" smtClean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2000" b="1" dirty="0" smtClean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limited</a:t>
                      </a:r>
                      <a:r>
                        <a:rPr lang="zh-CN" altLang="en-US" sz="2000" b="1" dirty="0" smtClean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2000" b="1" dirty="0" smtClean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lang="zh-CN" altLang="en-US" sz="2000" b="1" dirty="0" smtClean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2000" b="1" dirty="0" smtClean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one</a:t>
                      </a:r>
                      <a:r>
                        <a:rPr lang="zh-CN" altLang="en-US" sz="2000" b="1" dirty="0" smtClean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2000" b="1" dirty="0" smtClean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person</a:t>
                      </a:r>
                    </a:p>
                    <a:p>
                      <a:pPr marL="342900" indent="-342900" algn="l">
                        <a:buFont typeface="Arial"/>
                        <a:buChar char="•"/>
                      </a:pPr>
                      <a:r>
                        <a:rPr lang="en-US" altLang="zh-CN" sz="2000" b="1" dirty="0" smtClean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Technology</a:t>
                      </a:r>
                      <a:r>
                        <a:rPr lang="zh-CN" altLang="en-US" sz="2000" b="1" dirty="0" smtClean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2000" b="1" dirty="0" smtClean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dependent</a:t>
                      </a:r>
                    </a:p>
                    <a:p>
                      <a:pPr marL="342900" indent="-342900" algn="l">
                        <a:buFont typeface="Arial"/>
                        <a:buChar char="•"/>
                      </a:pPr>
                      <a:r>
                        <a:rPr lang="en-GB" altLang="zh-CN" sz="2000" b="1" dirty="0" smtClean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Non-essential</a:t>
                      </a:r>
                      <a:endParaRPr lang="zh-CN" altLang="en-US" sz="2000" b="1" dirty="0">
                        <a:solidFill>
                          <a:srgbClr val="FFFFFF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  <a:tr h="6917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latin typeface="Times New Roman"/>
                          <a:cs typeface="Times New Roman"/>
                        </a:rPr>
                        <a:t>Opportunities</a:t>
                      </a:r>
                      <a:r>
                        <a:rPr lang="zh-CN" altLang="en-US" sz="2000" b="1" dirty="0" smtClean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endParaRPr lang="zh-CN" altLang="en-US" sz="2000" b="1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latin typeface="Times New Roman"/>
                          <a:cs typeface="Times New Roman"/>
                        </a:rPr>
                        <a:t>Threats</a:t>
                      </a:r>
                      <a:endParaRPr lang="zh-CN" altLang="en-US" sz="2000" b="1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  <a:tr h="2003417">
                <a:tc>
                  <a:txBody>
                    <a:bodyPr/>
                    <a:lstStyle/>
                    <a:p>
                      <a:pPr marL="342900" indent="-342900" algn="l">
                        <a:buFont typeface="Arial"/>
                        <a:buChar char="•"/>
                      </a:pPr>
                      <a:endParaRPr lang="en-US" altLang="zh-CN" sz="2000" b="1" dirty="0" smtClean="0">
                        <a:latin typeface="Times New Roman"/>
                        <a:cs typeface="Times New Roman"/>
                      </a:endParaRPr>
                    </a:p>
                    <a:p>
                      <a:pPr marL="342900" indent="-342900" algn="l">
                        <a:buFont typeface="Arial"/>
                        <a:buChar char="•"/>
                      </a:pPr>
                      <a:r>
                        <a:rPr lang="en-US" altLang="zh-CN" sz="2000" b="1" dirty="0" smtClean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lang="zh-CN" altLang="en-US" sz="2000" b="1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2000" b="1" dirty="0" smtClean="0">
                          <a:latin typeface="Times New Roman"/>
                          <a:cs typeface="Times New Roman"/>
                        </a:rPr>
                        <a:t>new</a:t>
                      </a:r>
                      <a:r>
                        <a:rPr lang="zh-CN" altLang="en-US" sz="2000" b="1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2000" b="1" dirty="0" smtClean="0">
                          <a:latin typeface="Times New Roman"/>
                          <a:cs typeface="Times New Roman"/>
                        </a:rPr>
                        <a:t>emerging</a:t>
                      </a:r>
                      <a:r>
                        <a:rPr lang="zh-CN" altLang="en-US" sz="2000" b="1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2000" b="1" dirty="0" smtClean="0">
                          <a:latin typeface="Times New Roman"/>
                          <a:cs typeface="Times New Roman"/>
                        </a:rPr>
                        <a:t>market</a:t>
                      </a:r>
                    </a:p>
                    <a:p>
                      <a:pPr marL="342900" indent="-342900" algn="l">
                        <a:buFont typeface="Arial"/>
                        <a:buChar char="•"/>
                      </a:pPr>
                      <a:r>
                        <a:rPr lang="en-US" altLang="zh-CN" sz="2000" b="1" dirty="0" smtClean="0">
                          <a:latin typeface="Times New Roman"/>
                          <a:cs typeface="Times New Roman"/>
                        </a:rPr>
                        <a:t>Few</a:t>
                      </a:r>
                      <a:r>
                        <a:rPr lang="zh-CN" altLang="en-US" sz="2000" b="1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2000" b="1" dirty="0" smtClean="0">
                          <a:latin typeface="Times New Roman"/>
                          <a:cs typeface="Times New Roman"/>
                        </a:rPr>
                        <a:t>competition</a:t>
                      </a:r>
                    </a:p>
                    <a:p>
                      <a:pPr marL="342900" indent="-342900" algn="l">
                        <a:buFont typeface="Arial"/>
                        <a:buChar char="•"/>
                      </a:pPr>
                      <a:r>
                        <a:rPr lang="en-US" altLang="zh-CN" sz="2000" b="1" dirty="0" smtClean="0">
                          <a:latin typeface="Times New Roman"/>
                          <a:cs typeface="Times New Roman"/>
                        </a:rPr>
                        <a:t>Reduction</a:t>
                      </a:r>
                      <a:r>
                        <a:rPr lang="en-US" altLang="zh-CN" sz="2000" b="1" baseline="0" dirty="0" smtClean="0">
                          <a:latin typeface="Times New Roman"/>
                          <a:cs typeface="Times New Roman"/>
                        </a:rPr>
                        <a:t> in components’ prices</a:t>
                      </a:r>
                      <a:endParaRPr lang="en-US" altLang="zh-CN" sz="2000" b="1" dirty="0" smtClean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/>
                        <a:buChar char="•"/>
                      </a:pPr>
                      <a:endParaRPr lang="en-US" altLang="zh-CN" sz="2000" b="1" dirty="0" smtClean="0">
                        <a:latin typeface="Times New Roman"/>
                        <a:cs typeface="Times New Roman"/>
                      </a:endParaRPr>
                    </a:p>
                    <a:p>
                      <a:pPr marL="342900" indent="-342900" algn="l">
                        <a:buFont typeface="Arial"/>
                        <a:buChar char="•"/>
                      </a:pPr>
                      <a:r>
                        <a:rPr lang="en-GB" altLang="zh-CN" sz="2000" b="1" dirty="0" smtClean="0">
                          <a:latin typeface="Times New Roman"/>
                          <a:cs typeface="Times New Roman"/>
                        </a:rPr>
                        <a:t>Little constitutive </a:t>
                      </a:r>
                      <a:r>
                        <a:rPr lang="en-US" altLang="zh-CN" sz="2000" b="1" dirty="0" smtClean="0">
                          <a:latin typeface="Times New Roman"/>
                          <a:cs typeface="Times New Roman"/>
                        </a:rPr>
                        <a:t>demand</a:t>
                      </a:r>
                    </a:p>
                    <a:p>
                      <a:pPr marL="342900" indent="-342900" algn="l">
                        <a:buFont typeface="Arial"/>
                        <a:buChar char="•"/>
                      </a:pPr>
                      <a:r>
                        <a:rPr lang="en-US" altLang="zh-CN" sz="2000" b="1" dirty="0" smtClean="0">
                          <a:latin typeface="Times New Roman"/>
                          <a:cs typeface="Times New Roman"/>
                        </a:rPr>
                        <a:t>Hard</a:t>
                      </a:r>
                      <a:r>
                        <a:rPr lang="en-US" altLang="zh-CN" sz="2000" b="1" baseline="0" dirty="0" smtClean="0">
                          <a:latin typeface="Times New Roman"/>
                          <a:cs typeface="Times New Roman"/>
                        </a:rPr>
                        <a:t> to patent to protect IP</a:t>
                      </a:r>
                      <a:endParaRPr lang="en-US" altLang="zh-CN" sz="2000" b="1" dirty="0" smtClean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0" y="11871"/>
            <a:ext cx="280121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i="1" dirty="0" smtClean="0">
                <a:latin typeface="Times"/>
                <a:cs typeface="Times"/>
              </a:rPr>
              <a:t>SWOT</a:t>
            </a:r>
            <a:r>
              <a:rPr kumimoji="1" lang="zh-CN" altLang="en-US" sz="3200" i="1" dirty="0" smtClean="0">
                <a:latin typeface="Times"/>
                <a:cs typeface="Times"/>
              </a:rPr>
              <a:t> </a:t>
            </a:r>
            <a:r>
              <a:rPr kumimoji="1" lang="en-US" altLang="zh-CN" sz="3200" i="1" dirty="0" smtClean="0">
                <a:latin typeface="Times"/>
                <a:cs typeface="Times"/>
              </a:rPr>
              <a:t>analysis</a:t>
            </a:r>
            <a:endParaRPr kumimoji="1" lang="zh-CN" altLang="en-US" sz="3200" i="1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46394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47343" y="2691945"/>
            <a:ext cx="39491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 smtClean="0"/>
              <a:t>Thank you!</a:t>
            </a:r>
          </a:p>
          <a:p>
            <a:r>
              <a:rPr lang="en-US" sz="4800" i="1" dirty="0" smtClean="0"/>
              <a:t>And Invest!</a:t>
            </a:r>
            <a:endParaRPr lang="en-US" sz="4800" i="1" dirty="0"/>
          </a:p>
        </p:txBody>
      </p:sp>
      <p:sp>
        <p:nvSpPr>
          <p:cNvPr id="3" name="TextBox 2"/>
          <p:cNvSpPr txBox="1"/>
          <p:nvPr/>
        </p:nvSpPr>
        <p:spPr>
          <a:xfrm>
            <a:off x="4212436" y="5143787"/>
            <a:ext cx="4676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 smtClean="0"/>
              <a:t>Zhijun</a:t>
            </a:r>
            <a:r>
              <a:rPr lang="en-US" sz="2400" i="1" dirty="0" smtClean="0"/>
              <a:t> Wang, Zexin </a:t>
            </a:r>
            <a:r>
              <a:rPr lang="en-US" sz="2400" i="1" dirty="0" err="1" smtClean="0"/>
              <a:t>Chen,Feng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Geng</a:t>
            </a:r>
            <a:endParaRPr lang="en-US" sz="24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4212436" y="4798645"/>
            <a:ext cx="4676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 smtClean="0"/>
              <a:t>Vindow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28494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4400" dirty="0" smtClean="0">
                <a:latin typeface="Times"/>
                <a:cs typeface="Times"/>
              </a:rPr>
              <a:t>A</a:t>
            </a:r>
            <a:r>
              <a:rPr kumimoji="1" lang="zh-CN" altLang="en-US" sz="4400" dirty="0" smtClean="0">
                <a:latin typeface="Times"/>
                <a:cs typeface="Times"/>
              </a:rPr>
              <a:t> </a:t>
            </a:r>
            <a:r>
              <a:rPr kumimoji="1" lang="en-US" altLang="zh-CN" sz="4400" dirty="0" smtClean="0">
                <a:latin typeface="Times"/>
                <a:cs typeface="Times"/>
              </a:rPr>
              <a:t>window</a:t>
            </a:r>
            <a:r>
              <a:rPr kumimoji="1" lang="zh-CN" altLang="en-US" sz="4400" dirty="0" smtClean="0">
                <a:latin typeface="Times"/>
                <a:cs typeface="Times"/>
              </a:rPr>
              <a:t> </a:t>
            </a:r>
            <a:r>
              <a:rPr kumimoji="1" lang="en-US" altLang="zh-CN" sz="4400" dirty="0" smtClean="0">
                <a:latin typeface="Times"/>
                <a:cs typeface="Times"/>
              </a:rPr>
              <a:t>on</a:t>
            </a:r>
            <a:r>
              <a:rPr kumimoji="1" lang="zh-CN" altLang="en-US" sz="4400" dirty="0" smtClean="0">
                <a:latin typeface="Times"/>
                <a:cs typeface="Times"/>
              </a:rPr>
              <a:t> </a:t>
            </a:r>
            <a:r>
              <a:rPr kumimoji="1" lang="en-US" altLang="zh-CN" sz="4400" dirty="0" smtClean="0">
                <a:latin typeface="Times"/>
                <a:cs typeface="Times"/>
              </a:rPr>
              <a:t>the</a:t>
            </a:r>
            <a:r>
              <a:rPr kumimoji="1" lang="zh-CN" altLang="en-US" sz="4400" dirty="0" smtClean="0">
                <a:latin typeface="Times"/>
                <a:cs typeface="Times"/>
              </a:rPr>
              <a:t> </a:t>
            </a:r>
            <a:r>
              <a:rPr kumimoji="1" lang="en-US" altLang="zh-CN" sz="4400" dirty="0" smtClean="0">
                <a:latin typeface="Times"/>
                <a:cs typeface="Times"/>
              </a:rPr>
              <a:t>wall</a:t>
            </a:r>
            <a:r>
              <a:rPr kumimoji="1" lang="zh-CN" altLang="en-US" sz="4400" dirty="0" smtClean="0">
                <a:latin typeface="Times"/>
                <a:cs typeface="Times"/>
              </a:rPr>
              <a:t>  </a:t>
            </a:r>
            <a:endParaRPr kumimoji="1" lang="en-US" altLang="zh-CN" sz="4400" dirty="0">
              <a:latin typeface="Times"/>
              <a:cs typeface="Times"/>
            </a:endParaRPr>
          </a:p>
          <a:p>
            <a:r>
              <a:rPr kumimoji="1" lang="zh-CN" altLang="zh-CN" sz="4400" dirty="0" smtClean="0">
                <a:latin typeface="Times"/>
                <a:cs typeface="Times"/>
              </a:rPr>
              <a:t> </a:t>
            </a:r>
            <a:r>
              <a:rPr kumimoji="1" lang="zh-CN" altLang="en-US" sz="4400" dirty="0" smtClean="0">
                <a:latin typeface="Times"/>
                <a:cs typeface="Times"/>
              </a:rPr>
              <a:t>                     </a:t>
            </a:r>
            <a:r>
              <a:rPr kumimoji="1" lang="zh-CN" altLang="zh-CN" sz="4400" dirty="0" smtClean="0">
                <a:latin typeface="Times"/>
                <a:ea typeface="Zapf Dingbats"/>
                <a:cs typeface="Times"/>
                <a:sym typeface="Zapf Dingbats"/>
              </a:rPr>
              <a:t> </a:t>
            </a:r>
            <a:endParaRPr kumimoji="1" lang="zh-CN" altLang="en-US" sz="4400" dirty="0">
              <a:latin typeface="Times"/>
              <a:cs typeface="Times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sz="5400" dirty="0" err="1" smtClean="0">
                <a:latin typeface="Times"/>
                <a:cs typeface="Times"/>
              </a:rPr>
              <a:t>vindow</a:t>
            </a:r>
            <a:endParaRPr kumimoji="1" lang="zh-CN" altLang="en-US" sz="5400" dirty="0">
              <a:latin typeface="Times"/>
              <a:cs typeface="Times"/>
            </a:endParaRPr>
          </a:p>
        </p:txBody>
      </p:sp>
      <p:pic>
        <p:nvPicPr>
          <p:cNvPr id="5" name="图片 4" descr="叉叉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254" y="3939276"/>
            <a:ext cx="832314" cy="83231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4" name="环形箭头 3"/>
          <p:cNvSpPr/>
          <p:nvPr/>
        </p:nvSpPr>
        <p:spPr>
          <a:xfrm>
            <a:off x="6717365" y="4528311"/>
            <a:ext cx="978408" cy="978408"/>
          </a:xfrm>
          <a:prstGeom prst="circularArrow">
            <a:avLst>
              <a:gd name="adj1" fmla="val 12500"/>
              <a:gd name="adj2" fmla="val 486909"/>
              <a:gd name="adj3" fmla="val 20457681"/>
              <a:gd name="adj4" fmla="val 14525991"/>
              <a:gd name="adj5" fmla="val 12500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17365" y="4771590"/>
            <a:ext cx="180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dirty="0" smtClean="0">
                <a:solidFill>
                  <a:srgbClr val="DC9E1F"/>
                </a:solidFill>
              </a:rPr>
              <a:t>World</a:t>
            </a:r>
            <a:endParaRPr kumimoji="1" lang="en-US" altLang="zh-CN" sz="4800" dirty="0">
              <a:solidFill>
                <a:srgbClr val="DC9E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33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os1_paint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3507426"/>
          </a:xfrm>
          <a:prstGeom prst="rect">
            <a:avLst/>
          </a:prstGeom>
        </p:spPr>
      </p:pic>
      <p:pic>
        <p:nvPicPr>
          <p:cNvPr id="3" name="图片 2" descr="pos1_window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7427"/>
            <a:ext cx="9144000" cy="335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13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os1_paint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3507426"/>
          </a:xfrm>
          <a:prstGeom prst="rect">
            <a:avLst/>
          </a:prstGeom>
        </p:spPr>
      </p:pic>
      <p:pic>
        <p:nvPicPr>
          <p:cNvPr id="3" name="图片 2" descr="pos1_window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7427"/>
            <a:ext cx="9144000" cy="335057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40556" y="2984207"/>
            <a:ext cx="1381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solidFill>
                  <a:schemeClr val="tx2"/>
                </a:solidFill>
                <a:latin typeface="Times"/>
                <a:cs typeface="Times"/>
              </a:rPr>
              <a:t>Painting</a:t>
            </a:r>
            <a:r>
              <a:rPr kumimoji="1" lang="zh-CN" altLang="en-US" sz="2800" dirty="0" smtClean="0">
                <a:solidFill>
                  <a:schemeClr val="tx2"/>
                </a:solidFill>
                <a:latin typeface="Times"/>
                <a:cs typeface="Times"/>
              </a:rPr>
              <a:t> </a:t>
            </a:r>
            <a:endParaRPr kumimoji="1" lang="zh-CN" altLang="en-US" sz="2800" dirty="0">
              <a:solidFill>
                <a:schemeClr val="tx2"/>
              </a:solidFill>
              <a:latin typeface="Times"/>
              <a:cs typeface="Time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840556" y="6334780"/>
            <a:ext cx="1680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solidFill>
                  <a:schemeClr val="tx2"/>
                </a:solidFill>
                <a:latin typeface="Times"/>
                <a:cs typeface="Times"/>
              </a:rPr>
              <a:t>VINDOW</a:t>
            </a:r>
            <a:endParaRPr kumimoji="1" lang="zh-CN" altLang="en-US" sz="2800" dirty="0">
              <a:solidFill>
                <a:schemeClr val="tx2"/>
              </a:solidFill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69843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os1_paint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3507426"/>
          </a:xfrm>
          <a:prstGeom prst="rect">
            <a:avLst/>
          </a:prstGeom>
        </p:spPr>
      </p:pic>
      <p:pic>
        <p:nvPicPr>
          <p:cNvPr id="3" name="图片 2" descr="pos1_window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7427"/>
            <a:ext cx="9144000" cy="335057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40556" y="2984207"/>
            <a:ext cx="1381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solidFill>
                  <a:schemeClr val="tx2"/>
                </a:solidFill>
                <a:latin typeface="Times"/>
                <a:cs typeface="Times"/>
              </a:rPr>
              <a:t>Painting</a:t>
            </a:r>
            <a:r>
              <a:rPr kumimoji="1" lang="zh-CN" altLang="en-US" sz="2800" dirty="0" smtClean="0">
                <a:solidFill>
                  <a:schemeClr val="tx2"/>
                </a:solidFill>
                <a:latin typeface="Times"/>
                <a:cs typeface="Times"/>
              </a:rPr>
              <a:t> </a:t>
            </a:r>
            <a:endParaRPr kumimoji="1" lang="zh-CN" altLang="en-US" sz="2800" dirty="0">
              <a:solidFill>
                <a:schemeClr val="tx2"/>
              </a:solidFill>
              <a:latin typeface="Times"/>
              <a:cs typeface="Time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840556" y="6334780"/>
            <a:ext cx="1680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solidFill>
                  <a:schemeClr val="tx2"/>
                </a:solidFill>
                <a:latin typeface="Times"/>
                <a:cs typeface="Times"/>
              </a:rPr>
              <a:t>VINDOW</a:t>
            </a:r>
            <a:endParaRPr kumimoji="1" lang="zh-CN" altLang="en-US" sz="2800" dirty="0">
              <a:solidFill>
                <a:schemeClr val="tx2"/>
              </a:solidFill>
              <a:latin typeface="Times"/>
              <a:cs typeface="Time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520949" y="6191115"/>
            <a:ext cx="36775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50000"/>
                  </a:schemeClr>
                </a:solidFill>
                <a:hlinkClick r:id="rId4"/>
              </a:rPr>
              <a:t>demo from winscape</a:t>
            </a:r>
            <a:endParaRPr lang="zh-CN" altLang="en-US" sz="36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16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2332" y="292388"/>
            <a:ext cx="358351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i="1" dirty="0" smtClean="0">
                <a:latin typeface="Times"/>
                <a:cs typeface="Times"/>
              </a:rPr>
              <a:t>Model Description</a:t>
            </a:r>
            <a:endParaRPr kumimoji="1" lang="zh-CN" altLang="en-US" sz="3200" i="1" dirty="0">
              <a:latin typeface="Times"/>
              <a:cs typeface="Time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24768" y="5308219"/>
            <a:ext cx="159751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DC9E1F"/>
                </a:solidFill>
                <a:latin typeface="Times"/>
                <a:cs typeface="Times"/>
              </a:rPr>
              <a:t>Camera</a:t>
            </a:r>
            <a:r>
              <a:rPr kumimoji="1" lang="zh-CN" altLang="en-US" sz="3200" b="1" dirty="0" smtClean="0">
                <a:solidFill>
                  <a:srgbClr val="DC9E1F"/>
                </a:solidFill>
                <a:latin typeface="Times"/>
                <a:cs typeface="Times"/>
              </a:rPr>
              <a:t> </a:t>
            </a:r>
            <a:endParaRPr kumimoji="1" lang="zh-CN" altLang="en-US" sz="3200" b="1" dirty="0">
              <a:solidFill>
                <a:srgbClr val="DC9E1F"/>
              </a:solidFill>
              <a:latin typeface="Times"/>
              <a:cs typeface="Time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000455" y="4034132"/>
            <a:ext cx="311553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b="1" dirty="0" smtClean="0">
                <a:solidFill>
                  <a:srgbClr val="DC9E1F"/>
                </a:solidFill>
                <a:latin typeface="Times"/>
                <a:cs typeface="Times"/>
              </a:rPr>
              <a:t>Traditional TV/</a:t>
            </a:r>
          </a:p>
          <a:p>
            <a:r>
              <a:rPr kumimoji="1" lang="en-US" altLang="zh-CN" sz="3200" b="1" dirty="0" smtClean="0">
                <a:solidFill>
                  <a:srgbClr val="DC9E1F"/>
                </a:solidFill>
                <a:latin typeface="Times"/>
                <a:cs typeface="Times"/>
              </a:rPr>
              <a:t>Smart</a:t>
            </a:r>
            <a:r>
              <a:rPr kumimoji="1" lang="zh-CN" altLang="en-US" sz="3200" b="1" dirty="0" smtClean="0">
                <a:solidFill>
                  <a:srgbClr val="DC9E1F"/>
                </a:solidFill>
                <a:latin typeface="Times"/>
                <a:cs typeface="Times"/>
              </a:rPr>
              <a:t> </a:t>
            </a:r>
            <a:r>
              <a:rPr kumimoji="1" lang="en-US" altLang="zh-CN" sz="3200" b="1" dirty="0">
                <a:solidFill>
                  <a:srgbClr val="DC9E1F"/>
                </a:solidFill>
                <a:latin typeface="Times"/>
                <a:cs typeface="Times"/>
              </a:rPr>
              <a:t>T</a:t>
            </a:r>
            <a:r>
              <a:rPr kumimoji="1" lang="en-US" altLang="zh-CN" sz="3200" b="1" dirty="0" smtClean="0">
                <a:solidFill>
                  <a:srgbClr val="DC9E1F"/>
                </a:solidFill>
                <a:latin typeface="Times"/>
                <a:cs typeface="Times"/>
              </a:rPr>
              <a:t>elevision</a:t>
            </a:r>
            <a:endParaRPr kumimoji="1" lang="zh-CN" altLang="en-US" sz="3200" b="1" dirty="0">
              <a:solidFill>
                <a:srgbClr val="DC9E1F"/>
              </a:solidFill>
              <a:latin typeface="Times"/>
              <a:cs typeface="Time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75205" y="1400739"/>
            <a:ext cx="26026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3200" b="1" dirty="0" smtClean="0">
                <a:solidFill>
                  <a:srgbClr val="DC9E1F"/>
                </a:solidFill>
                <a:latin typeface="Times"/>
                <a:cs typeface="Times"/>
              </a:rPr>
              <a:t>PC/software</a:t>
            </a:r>
            <a:endParaRPr kumimoji="1" lang="zh-CN" altLang="en-US" sz="3200" b="1" dirty="0">
              <a:solidFill>
                <a:srgbClr val="DC9E1F"/>
              </a:solidFill>
              <a:latin typeface="Times"/>
              <a:cs typeface="Time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43" y="1073502"/>
            <a:ext cx="2057621" cy="1060305"/>
          </a:xfrm>
          <a:prstGeom prst="rect">
            <a:avLst/>
          </a:prstGeom>
        </p:spPr>
      </p:pic>
      <p:pic>
        <p:nvPicPr>
          <p:cNvPr id="11" name="图片 6" descr="highres-samyang-8mm-fisheye-cs-lens-4_1344579610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43" y="4883610"/>
            <a:ext cx="1739043" cy="1433995"/>
          </a:xfrm>
          <a:prstGeom prst="rect">
            <a:avLst/>
          </a:prstGeom>
        </p:spPr>
      </p:pic>
      <p:pic>
        <p:nvPicPr>
          <p:cNvPr id="12" name="图片 7" descr="114943873.ZsHmkt3H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43" y="2837892"/>
            <a:ext cx="1854223" cy="1734849"/>
          </a:xfrm>
          <a:prstGeom prst="rect">
            <a:avLst/>
          </a:prstGeom>
        </p:spPr>
      </p:pic>
      <p:cxnSp>
        <p:nvCxnSpPr>
          <p:cNvPr id="18" name="Elbow Connector 17"/>
          <p:cNvCxnSpPr/>
          <p:nvPr/>
        </p:nvCxnSpPr>
        <p:spPr>
          <a:xfrm flipV="1">
            <a:off x="4135791" y="1623064"/>
            <a:ext cx="1912729" cy="1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6" idx="3"/>
            <a:endCxn id="12" idx="3"/>
          </p:cNvCxnSpPr>
          <p:nvPr/>
        </p:nvCxnSpPr>
        <p:spPr>
          <a:xfrm flipH="1" flipV="1">
            <a:off x="2162466" y="3705317"/>
            <a:ext cx="1559815" cy="1895290"/>
          </a:xfrm>
          <a:prstGeom prst="bentConnector3">
            <a:avLst>
              <a:gd name="adj1" fmla="val -146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5"/>
          <p:cNvSpPr txBox="1"/>
          <p:nvPr/>
        </p:nvSpPr>
        <p:spPr>
          <a:xfrm>
            <a:off x="2162465" y="2827106"/>
            <a:ext cx="2661325" cy="585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DC9E1F"/>
                </a:solidFill>
                <a:latin typeface="Times"/>
                <a:cs typeface="Times"/>
              </a:rPr>
              <a:t>Special Video</a:t>
            </a:r>
            <a:r>
              <a:rPr kumimoji="1" lang="zh-CN" altLang="en-US" sz="3200" b="1" dirty="0" smtClean="0">
                <a:solidFill>
                  <a:srgbClr val="DC9E1F"/>
                </a:solidFill>
                <a:latin typeface="Times"/>
                <a:cs typeface="Times"/>
              </a:rPr>
              <a:t> </a:t>
            </a:r>
            <a:endParaRPr kumimoji="1" lang="zh-CN" altLang="en-US" sz="3200" b="1" dirty="0">
              <a:solidFill>
                <a:srgbClr val="DC9E1F"/>
              </a:solidFill>
              <a:latin typeface="Times"/>
              <a:cs typeface="Times"/>
            </a:endParaRPr>
          </a:p>
        </p:txBody>
      </p:sp>
      <p:cxnSp>
        <p:nvCxnSpPr>
          <p:cNvPr id="27" name="Elbow Connector 26"/>
          <p:cNvCxnSpPr/>
          <p:nvPr/>
        </p:nvCxnSpPr>
        <p:spPr>
          <a:xfrm flipV="1">
            <a:off x="2162465" y="1969785"/>
            <a:ext cx="3850522" cy="144314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9"/>
          <p:cNvSpPr/>
          <p:nvPr/>
        </p:nvSpPr>
        <p:spPr>
          <a:xfrm>
            <a:off x="2691751" y="1330748"/>
            <a:ext cx="1602751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3200" b="1" dirty="0" smtClean="0">
                <a:solidFill>
                  <a:srgbClr val="DC9E1F"/>
                </a:solidFill>
                <a:latin typeface="Times"/>
                <a:cs typeface="Times"/>
              </a:rPr>
              <a:t>Sensor</a:t>
            </a:r>
            <a:r>
              <a:rPr kumimoji="1" lang="zh-CN" altLang="en-US" sz="3200" b="1" dirty="0" smtClean="0">
                <a:solidFill>
                  <a:srgbClr val="DC9E1F"/>
                </a:solidFill>
                <a:latin typeface="Times"/>
                <a:cs typeface="Times"/>
              </a:rPr>
              <a:t> </a:t>
            </a:r>
            <a:endParaRPr kumimoji="1" lang="zh-CN" altLang="en-US" sz="3200" b="1" dirty="0">
              <a:solidFill>
                <a:srgbClr val="DC9E1F"/>
              </a:solidFill>
              <a:latin typeface="Times"/>
              <a:cs typeface="Times"/>
            </a:endParaRPr>
          </a:p>
        </p:txBody>
      </p:sp>
      <p:cxnSp>
        <p:nvCxnSpPr>
          <p:cNvPr id="42" name="Elbow Connector 41"/>
          <p:cNvCxnSpPr>
            <a:stCxn id="10" idx="2"/>
          </p:cNvCxnSpPr>
          <p:nvPr/>
        </p:nvCxnSpPr>
        <p:spPr>
          <a:xfrm rot="5400000">
            <a:off x="6417181" y="3044855"/>
            <a:ext cx="211868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7690" y="253461"/>
            <a:ext cx="1217343" cy="121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9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os1A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61518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855681" y="15117"/>
            <a:ext cx="35532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Data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collections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from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five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angles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per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view</a:t>
            </a:r>
            <a:endParaRPr kumimoji="1" lang="zh-CN" altLang="en-US" sz="2800" dirty="0"/>
          </a:p>
        </p:txBody>
      </p:sp>
      <p:pic>
        <p:nvPicPr>
          <p:cNvPr id="7" name="图片 6" descr="highres-samyang-8mm-fisheye-cs-lens-4_1344579610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598" y="1238712"/>
            <a:ext cx="2777537" cy="2290325"/>
          </a:xfrm>
          <a:prstGeom prst="rect">
            <a:avLst/>
          </a:prstGeom>
        </p:spPr>
      </p:pic>
      <p:pic>
        <p:nvPicPr>
          <p:cNvPr id="8" name="图片 7" descr="114943873.ZsHmkt3H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534" y="3885018"/>
            <a:ext cx="3031699" cy="28365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280788" y="3529038"/>
            <a:ext cx="47023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>
                <a:solidFill>
                  <a:srgbClr val="7F7F7F"/>
                </a:solidFill>
              </a:rPr>
              <a:t>https://</a:t>
            </a:r>
            <a:r>
              <a:rPr kumimoji="1" lang="en-US" altLang="zh-CN" sz="1000" dirty="0" err="1">
                <a:solidFill>
                  <a:srgbClr val="7F7F7F"/>
                </a:solidFill>
              </a:rPr>
              <a:t>www.ephotozine.com</a:t>
            </a:r>
            <a:r>
              <a:rPr kumimoji="1" lang="en-US" altLang="zh-CN" sz="1000" dirty="0">
                <a:solidFill>
                  <a:srgbClr val="7F7F7F"/>
                </a:solidFill>
              </a:rPr>
              <a:t>/article/samyang-8mm-t3-8-asph-if-mc-fisheye-cs-vdslr-review-19835</a:t>
            </a:r>
            <a:endParaRPr kumimoji="1" lang="zh-CN" altLang="en-US" sz="1000" dirty="0">
              <a:solidFill>
                <a:srgbClr val="7F7F7F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87623" y="6611779"/>
            <a:ext cx="35575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>
                <a:solidFill>
                  <a:srgbClr val="7F7F7F"/>
                </a:solidFill>
              </a:rPr>
              <a:t>http://</a:t>
            </a:r>
            <a:r>
              <a:rPr kumimoji="1" lang="en-US" altLang="zh-CN" sz="1000" dirty="0" err="1">
                <a:solidFill>
                  <a:srgbClr val="7F7F7F"/>
                </a:solidFill>
              </a:rPr>
              <a:t>www.dyxum.com</a:t>
            </a:r>
            <a:r>
              <a:rPr kumimoji="1" lang="en-US" altLang="zh-CN" sz="1000" dirty="0">
                <a:solidFill>
                  <a:srgbClr val="7F7F7F"/>
                </a:solidFill>
              </a:rPr>
              <a:t>/</a:t>
            </a:r>
            <a:r>
              <a:rPr kumimoji="1" lang="en-US" altLang="zh-CN" sz="1000" dirty="0" err="1">
                <a:solidFill>
                  <a:srgbClr val="7F7F7F"/>
                </a:solidFill>
              </a:rPr>
              <a:t>dforum</a:t>
            </a:r>
            <a:r>
              <a:rPr kumimoji="1" lang="en-US" altLang="zh-CN" sz="1000" dirty="0">
                <a:solidFill>
                  <a:srgbClr val="7F7F7F"/>
                </a:solidFill>
              </a:rPr>
              <a:t>/peleng-8mm-fish_topic49132_page2.html</a:t>
            </a:r>
            <a:endParaRPr kumimoji="1" lang="zh-CN" altLang="en-US" sz="10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11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2332" y="292388"/>
            <a:ext cx="358351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i="1" dirty="0" smtClean="0">
                <a:latin typeface="Times"/>
                <a:cs typeface="Times"/>
              </a:rPr>
              <a:t>Model Description</a:t>
            </a:r>
            <a:endParaRPr kumimoji="1" lang="zh-CN" altLang="en-US" sz="3200" i="1" dirty="0">
              <a:latin typeface="Times"/>
              <a:cs typeface="Time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24768" y="5308219"/>
            <a:ext cx="159751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DC9E1F"/>
                </a:solidFill>
                <a:latin typeface="Times"/>
                <a:cs typeface="Times"/>
              </a:rPr>
              <a:t>Camera</a:t>
            </a:r>
            <a:r>
              <a:rPr kumimoji="1" lang="zh-CN" altLang="en-US" sz="3200" b="1" dirty="0" smtClean="0">
                <a:solidFill>
                  <a:srgbClr val="DC9E1F"/>
                </a:solidFill>
                <a:latin typeface="Times"/>
                <a:cs typeface="Times"/>
              </a:rPr>
              <a:t> </a:t>
            </a:r>
            <a:endParaRPr kumimoji="1" lang="zh-CN" altLang="en-US" sz="3200" b="1" dirty="0">
              <a:solidFill>
                <a:srgbClr val="DC9E1F"/>
              </a:solidFill>
              <a:latin typeface="Times"/>
              <a:cs typeface="Time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000455" y="4034132"/>
            <a:ext cx="311553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b="1" dirty="0" smtClean="0">
                <a:solidFill>
                  <a:srgbClr val="DC9E1F"/>
                </a:solidFill>
                <a:latin typeface="Times"/>
                <a:cs typeface="Times"/>
              </a:rPr>
              <a:t>Traditional TV/</a:t>
            </a:r>
          </a:p>
          <a:p>
            <a:r>
              <a:rPr kumimoji="1" lang="en-US" altLang="zh-CN" sz="3200" b="1" dirty="0" smtClean="0">
                <a:solidFill>
                  <a:srgbClr val="DC9E1F"/>
                </a:solidFill>
                <a:latin typeface="Times"/>
                <a:cs typeface="Times"/>
              </a:rPr>
              <a:t>Smart</a:t>
            </a:r>
            <a:r>
              <a:rPr kumimoji="1" lang="zh-CN" altLang="en-US" sz="3200" b="1" dirty="0" smtClean="0">
                <a:solidFill>
                  <a:srgbClr val="DC9E1F"/>
                </a:solidFill>
                <a:latin typeface="Times"/>
                <a:cs typeface="Times"/>
              </a:rPr>
              <a:t> </a:t>
            </a:r>
            <a:r>
              <a:rPr kumimoji="1" lang="en-US" altLang="zh-CN" sz="3200" b="1" dirty="0">
                <a:solidFill>
                  <a:srgbClr val="DC9E1F"/>
                </a:solidFill>
                <a:latin typeface="Times"/>
                <a:cs typeface="Times"/>
              </a:rPr>
              <a:t>T</a:t>
            </a:r>
            <a:r>
              <a:rPr kumimoji="1" lang="en-US" altLang="zh-CN" sz="3200" b="1" dirty="0" smtClean="0">
                <a:solidFill>
                  <a:srgbClr val="DC9E1F"/>
                </a:solidFill>
                <a:latin typeface="Times"/>
                <a:cs typeface="Times"/>
              </a:rPr>
              <a:t>elevision</a:t>
            </a:r>
            <a:endParaRPr kumimoji="1" lang="zh-CN" altLang="en-US" sz="3200" b="1" dirty="0">
              <a:solidFill>
                <a:srgbClr val="DC9E1F"/>
              </a:solidFill>
              <a:latin typeface="Times"/>
              <a:cs typeface="Time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75205" y="1400739"/>
            <a:ext cx="26026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3200" b="1" dirty="0" smtClean="0">
                <a:solidFill>
                  <a:srgbClr val="DC9E1F"/>
                </a:solidFill>
                <a:latin typeface="Times"/>
                <a:cs typeface="Times"/>
              </a:rPr>
              <a:t>PC/software</a:t>
            </a:r>
            <a:endParaRPr kumimoji="1" lang="zh-CN" altLang="en-US" sz="3200" b="1" dirty="0">
              <a:solidFill>
                <a:srgbClr val="DC9E1F"/>
              </a:solidFill>
              <a:latin typeface="Times"/>
              <a:cs typeface="Time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43" y="1073502"/>
            <a:ext cx="2057621" cy="1060305"/>
          </a:xfrm>
          <a:prstGeom prst="rect">
            <a:avLst/>
          </a:prstGeom>
        </p:spPr>
      </p:pic>
      <p:pic>
        <p:nvPicPr>
          <p:cNvPr id="11" name="图片 6" descr="highres-samyang-8mm-fisheye-cs-lens-4_1344579610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43" y="4883610"/>
            <a:ext cx="1739043" cy="1433995"/>
          </a:xfrm>
          <a:prstGeom prst="rect">
            <a:avLst/>
          </a:prstGeom>
        </p:spPr>
      </p:pic>
      <p:pic>
        <p:nvPicPr>
          <p:cNvPr id="12" name="图片 7" descr="114943873.ZsHmkt3H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43" y="2837892"/>
            <a:ext cx="1854223" cy="1734849"/>
          </a:xfrm>
          <a:prstGeom prst="rect">
            <a:avLst/>
          </a:prstGeom>
        </p:spPr>
      </p:pic>
      <p:cxnSp>
        <p:nvCxnSpPr>
          <p:cNvPr id="18" name="Elbow Connector 17"/>
          <p:cNvCxnSpPr/>
          <p:nvPr/>
        </p:nvCxnSpPr>
        <p:spPr>
          <a:xfrm flipV="1">
            <a:off x="4135791" y="1623064"/>
            <a:ext cx="1912729" cy="1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6" idx="3"/>
            <a:endCxn id="12" idx="3"/>
          </p:cNvCxnSpPr>
          <p:nvPr/>
        </p:nvCxnSpPr>
        <p:spPr>
          <a:xfrm flipH="1" flipV="1">
            <a:off x="2162466" y="3705317"/>
            <a:ext cx="1559815" cy="1895290"/>
          </a:xfrm>
          <a:prstGeom prst="bentConnector3">
            <a:avLst>
              <a:gd name="adj1" fmla="val -146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5"/>
          <p:cNvSpPr txBox="1"/>
          <p:nvPr/>
        </p:nvSpPr>
        <p:spPr>
          <a:xfrm>
            <a:off x="2162465" y="2827106"/>
            <a:ext cx="2661325" cy="585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DC9E1F"/>
                </a:solidFill>
                <a:latin typeface="Times"/>
                <a:cs typeface="Times"/>
              </a:rPr>
              <a:t>Special Video</a:t>
            </a:r>
            <a:r>
              <a:rPr kumimoji="1" lang="zh-CN" altLang="en-US" sz="3200" b="1" dirty="0" smtClean="0">
                <a:solidFill>
                  <a:srgbClr val="DC9E1F"/>
                </a:solidFill>
                <a:latin typeface="Times"/>
                <a:cs typeface="Times"/>
              </a:rPr>
              <a:t> </a:t>
            </a:r>
            <a:endParaRPr kumimoji="1" lang="zh-CN" altLang="en-US" sz="3200" b="1" dirty="0">
              <a:solidFill>
                <a:srgbClr val="DC9E1F"/>
              </a:solidFill>
              <a:latin typeface="Times"/>
              <a:cs typeface="Times"/>
            </a:endParaRPr>
          </a:p>
        </p:txBody>
      </p:sp>
      <p:cxnSp>
        <p:nvCxnSpPr>
          <p:cNvPr id="27" name="Elbow Connector 26"/>
          <p:cNvCxnSpPr/>
          <p:nvPr/>
        </p:nvCxnSpPr>
        <p:spPr>
          <a:xfrm flipV="1">
            <a:off x="2162465" y="1969785"/>
            <a:ext cx="3850522" cy="144314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9"/>
          <p:cNvSpPr/>
          <p:nvPr/>
        </p:nvSpPr>
        <p:spPr>
          <a:xfrm>
            <a:off x="2691751" y="1330748"/>
            <a:ext cx="1602751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3200" b="1" dirty="0" smtClean="0">
                <a:solidFill>
                  <a:srgbClr val="DC9E1F"/>
                </a:solidFill>
                <a:latin typeface="Times"/>
                <a:cs typeface="Times"/>
              </a:rPr>
              <a:t>Sensor</a:t>
            </a:r>
            <a:r>
              <a:rPr kumimoji="1" lang="zh-CN" altLang="en-US" sz="3200" b="1" dirty="0" smtClean="0">
                <a:solidFill>
                  <a:srgbClr val="DC9E1F"/>
                </a:solidFill>
                <a:latin typeface="Times"/>
                <a:cs typeface="Times"/>
              </a:rPr>
              <a:t> </a:t>
            </a:r>
            <a:endParaRPr kumimoji="1" lang="zh-CN" altLang="en-US" sz="3200" b="1" dirty="0">
              <a:solidFill>
                <a:srgbClr val="DC9E1F"/>
              </a:solidFill>
              <a:latin typeface="Times"/>
              <a:cs typeface="Times"/>
            </a:endParaRPr>
          </a:p>
        </p:txBody>
      </p:sp>
      <p:cxnSp>
        <p:nvCxnSpPr>
          <p:cNvPr id="42" name="Elbow Connector 41"/>
          <p:cNvCxnSpPr>
            <a:stCxn id="10" idx="2"/>
          </p:cNvCxnSpPr>
          <p:nvPr/>
        </p:nvCxnSpPr>
        <p:spPr>
          <a:xfrm rot="5400000">
            <a:off x="6417181" y="3044855"/>
            <a:ext cx="211868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7690" y="253461"/>
            <a:ext cx="1217343" cy="121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os1_paint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77" y="13447"/>
            <a:ext cx="6629400" cy="2542884"/>
          </a:xfrm>
          <a:prstGeom prst="rect">
            <a:avLst/>
          </a:prstGeom>
        </p:spPr>
      </p:pic>
      <p:pic>
        <p:nvPicPr>
          <p:cNvPr id="3" name="图片 2" descr="pos1_window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77" y="4442282"/>
            <a:ext cx="6629400" cy="24291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62549" y="2186999"/>
            <a:ext cx="1001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tx2"/>
                </a:solidFill>
                <a:latin typeface="Times"/>
                <a:cs typeface="Times"/>
              </a:rPr>
              <a:t>Painting</a:t>
            </a:r>
            <a:r>
              <a:rPr kumimoji="1" lang="zh-CN" altLang="en-US" dirty="0" smtClean="0">
                <a:solidFill>
                  <a:schemeClr val="tx2"/>
                </a:solidFill>
                <a:latin typeface="Times"/>
                <a:cs typeface="Times"/>
              </a:rPr>
              <a:t> </a:t>
            </a:r>
            <a:endParaRPr kumimoji="1" lang="zh-CN" altLang="en-US" dirty="0">
              <a:solidFill>
                <a:schemeClr val="tx2"/>
              </a:solidFill>
              <a:latin typeface="Times"/>
              <a:cs typeface="Time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97843" y="6527727"/>
            <a:ext cx="1081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smtClean="0">
                <a:solidFill>
                  <a:schemeClr val="tx2"/>
                </a:solidFill>
                <a:latin typeface="Times"/>
                <a:cs typeface="Times"/>
              </a:rPr>
              <a:t>Window</a:t>
            </a:r>
            <a:endParaRPr kumimoji="1" lang="zh-CN" altLang="en-US" sz="1400" dirty="0">
              <a:solidFill>
                <a:schemeClr val="tx2"/>
              </a:solidFill>
              <a:latin typeface="Times"/>
              <a:cs typeface="Times"/>
            </a:endParaRPr>
          </a:p>
        </p:txBody>
      </p:sp>
      <p:cxnSp>
        <p:nvCxnSpPr>
          <p:cNvPr id="9" name="Straight Arrow Connector 8"/>
          <p:cNvCxnSpPr>
            <a:stCxn id="2" idx="2"/>
            <a:endCxn id="3" idx="0"/>
          </p:cNvCxnSpPr>
          <p:nvPr/>
        </p:nvCxnSpPr>
        <p:spPr>
          <a:xfrm>
            <a:off x="4538377" y="2556331"/>
            <a:ext cx="0" cy="1885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4"/>
          <p:cNvSpPr txBox="1"/>
          <p:nvPr/>
        </p:nvSpPr>
        <p:spPr>
          <a:xfrm>
            <a:off x="4636057" y="3245671"/>
            <a:ext cx="1081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err="1" smtClean="0">
                <a:solidFill>
                  <a:schemeClr val="tx2"/>
                </a:solidFill>
                <a:latin typeface="Times"/>
                <a:cs typeface="Times"/>
              </a:rPr>
              <a:t>Vindow</a:t>
            </a:r>
            <a:endParaRPr kumimoji="1" lang="zh-CN" altLang="en-US" sz="1400" dirty="0">
              <a:solidFill>
                <a:schemeClr val="tx2"/>
              </a:solidFill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7109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水平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水平.thmx</Template>
  <TotalTime>1013</TotalTime>
  <Words>236</Words>
  <Application>Microsoft Macintosh PowerPoint</Application>
  <PresentationFormat>On-screen Show (4:3)</PresentationFormat>
  <Paragraphs>90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 Narrow</vt:lpstr>
      <vt:lpstr>Calibri</vt:lpstr>
      <vt:lpstr>Times</vt:lpstr>
      <vt:lpstr>Times New Roman</vt:lpstr>
      <vt:lpstr>Zapf Dingbats</vt:lpstr>
      <vt:lpstr>华文新魏</vt:lpstr>
      <vt:lpstr>Arial</vt:lpstr>
      <vt:lpstr>水平</vt:lpstr>
      <vt:lpstr>PowerPoint Presentation</vt:lpstr>
      <vt:lpstr>vindow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vindows</dc:title>
  <dc:creator>王 思尧</dc:creator>
  <cp:lastModifiedBy>Zexin Chen</cp:lastModifiedBy>
  <cp:revision>47</cp:revision>
  <dcterms:created xsi:type="dcterms:W3CDTF">2017-04-23T15:23:12Z</dcterms:created>
  <dcterms:modified xsi:type="dcterms:W3CDTF">2017-04-24T08:24:41Z</dcterms:modified>
</cp:coreProperties>
</file>